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9" d="100"/>
          <a:sy n="99" d="100"/>
        </p:scale>
        <p:origin x="90" y="4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FF44-B315-4381-BE9B-AEB36944E1B6}" type="datetimeFigureOut">
              <a:rPr lang="de-DE" smtClean="0"/>
              <a:t>07.07.2020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A30A4-DF7D-40D3-B7C4-3F7F8B5702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16454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FF44-B315-4381-BE9B-AEB36944E1B6}" type="datetimeFigureOut">
              <a:rPr lang="de-DE" smtClean="0"/>
              <a:t>07.07.2020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A30A4-DF7D-40D3-B7C4-3F7F8B5702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520462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FF44-B315-4381-BE9B-AEB36944E1B6}" type="datetimeFigureOut">
              <a:rPr lang="de-DE" smtClean="0"/>
              <a:t>07.07.2020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A30A4-DF7D-40D3-B7C4-3F7F8B5702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62232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FF44-B315-4381-BE9B-AEB36944E1B6}" type="datetimeFigureOut">
              <a:rPr lang="de-DE" smtClean="0"/>
              <a:t>07.07.2020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A30A4-DF7D-40D3-B7C4-3F7F8B5702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015514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FF44-B315-4381-BE9B-AEB36944E1B6}" type="datetimeFigureOut">
              <a:rPr lang="de-DE" smtClean="0"/>
              <a:t>07.07.2020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A30A4-DF7D-40D3-B7C4-3F7F8B5702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2221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FF44-B315-4381-BE9B-AEB36944E1B6}" type="datetimeFigureOut">
              <a:rPr lang="de-DE" smtClean="0"/>
              <a:t>07.07.2020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A30A4-DF7D-40D3-B7C4-3F7F8B5702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19033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FF44-B315-4381-BE9B-AEB36944E1B6}" type="datetimeFigureOut">
              <a:rPr lang="de-DE" smtClean="0"/>
              <a:t>07.07.2020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A30A4-DF7D-40D3-B7C4-3F7F8B5702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07610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FF44-B315-4381-BE9B-AEB36944E1B6}" type="datetimeFigureOut">
              <a:rPr lang="de-DE" smtClean="0"/>
              <a:t>07.07.2020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A30A4-DF7D-40D3-B7C4-3F7F8B5702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29889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FF44-B315-4381-BE9B-AEB36944E1B6}" type="datetimeFigureOut">
              <a:rPr lang="de-DE" smtClean="0"/>
              <a:t>07.07.2020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A30A4-DF7D-40D3-B7C4-3F7F8B5702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859337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FF44-B315-4381-BE9B-AEB36944E1B6}" type="datetimeFigureOut">
              <a:rPr lang="de-DE" smtClean="0"/>
              <a:t>07.07.2020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A30A4-DF7D-40D3-B7C4-3F7F8B5702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7562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FF44-B315-4381-BE9B-AEB36944E1B6}" type="datetimeFigureOut">
              <a:rPr lang="de-DE" smtClean="0"/>
              <a:t>07.07.2020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A30A4-DF7D-40D3-B7C4-3F7F8B5702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55486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73FF44-B315-4381-BE9B-AEB36944E1B6}" type="datetimeFigureOut">
              <a:rPr lang="de-DE" smtClean="0"/>
              <a:t>07.07.2020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3A30A4-DF7D-40D3-B7C4-3F7F8B5702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37572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media17.m4a"/><Relationship Id="rId2" Type="http://schemas.microsoft.com/office/2007/relationships/media" Target="../media/media17.m4a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media18.m4a"/><Relationship Id="rId2" Type="http://schemas.microsoft.com/office/2007/relationships/media" Target="../media/media18.m4a"/><Relationship Id="rId1" Type="http://schemas.openxmlformats.org/officeDocument/2006/relationships/tags" Target="../tags/tag3.xml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media19.m4a"/><Relationship Id="rId2" Type="http://schemas.microsoft.com/office/2007/relationships/media" Target="../media/media19.m4a"/><Relationship Id="rId1" Type="http://schemas.openxmlformats.org/officeDocument/2006/relationships/tags" Target="../tags/tag4.xml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media20.m4a"/><Relationship Id="rId2" Type="http://schemas.microsoft.com/office/2007/relationships/media" Target="../media/media20.m4a"/><Relationship Id="rId1" Type="http://schemas.openxmlformats.org/officeDocument/2006/relationships/tags" Target="../tags/tag5.xml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media21.m4a"/><Relationship Id="rId2" Type="http://schemas.microsoft.com/office/2007/relationships/media" Target="../media/media21.m4a"/><Relationship Id="rId1" Type="http://schemas.openxmlformats.org/officeDocument/2006/relationships/tags" Target="../tags/tag6.xml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media22.m4a"/><Relationship Id="rId7" Type="http://schemas.openxmlformats.org/officeDocument/2006/relationships/image" Target="../media/image2.png"/><Relationship Id="rId2" Type="http://schemas.microsoft.com/office/2007/relationships/media" Target="../media/media22.m4a"/><Relationship Id="rId1" Type="http://schemas.openxmlformats.org/officeDocument/2006/relationships/tags" Target="../tags/tag7.xml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media23.m4a"/><Relationship Id="rId2" Type="http://schemas.microsoft.com/office/2007/relationships/media" Target="../media/media23.m4a"/><Relationship Id="rId1" Type="http://schemas.openxmlformats.org/officeDocument/2006/relationships/tags" Target="../tags/tag8.xml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media24.m4a"/><Relationship Id="rId2" Type="http://schemas.microsoft.com/office/2007/relationships/media" Target="../media/media24.m4a"/><Relationship Id="rId1" Type="http://schemas.openxmlformats.org/officeDocument/2006/relationships/tags" Target="../tags/tag9.xml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media25.m4a"/><Relationship Id="rId2" Type="http://schemas.microsoft.com/office/2007/relationships/media" Target="../media/media25.m4a"/><Relationship Id="rId1" Type="http://schemas.openxmlformats.org/officeDocument/2006/relationships/tags" Target="../tags/tag10.xml"/><Relationship Id="rId6" Type="http://schemas.openxmlformats.org/officeDocument/2006/relationships/image" Target="../media/image2.png"/><Relationship Id="rId5" Type="http://schemas.openxmlformats.org/officeDocument/2006/relationships/image" Target="../media/image4.gif"/><Relationship Id="rId4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2.png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media7.m4a"/><Relationship Id="rId2" Type="http://schemas.microsoft.com/office/2007/relationships/media" Target="../media/media7.m4a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STM32 Blockdiagramm</a:t>
            </a:r>
            <a:endParaRPr lang="de-DE" dirty="0"/>
          </a:p>
        </p:txBody>
      </p:sp>
      <p:pic>
        <p:nvPicPr>
          <p:cNvPr id="4" name="Google Shape;17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085131" y="3806856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165;p1"/>
          <p:cNvSpPr/>
          <p:nvPr/>
        </p:nvSpPr>
        <p:spPr>
          <a:xfrm>
            <a:off x="3958052" y="4957734"/>
            <a:ext cx="2941500" cy="945000"/>
          </a:xfrm>
          <a:prstGeom prst="wedgeRoundRectCallout">
            <a:avLst>
              <a:gd name="adj1" fmla="val -62710"/>
              <a:gd name="adj2" fmla="val -9044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Ich bin Mik, Dein Mikrocontroller</a:t>
            </a:r>
            <a:endParaRPr sz="2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414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075"/>
    </mc:Choice>
    <mc:Fallback>
      <p:transition spd="slow" advTm="190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48281" y="183251"/>
            <a:ext cx="3426941" cy="459302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STM32 Blockdiagramm</a:t>
            </a:r>
            <a:endParaRPr lang="de-DE" sz="2400" dirty="0"/>
          </a:p>
        </p:txBody>
      </p:sp>
      <p:sp>
        <p:nvSpPr>
          <p:cNvPr id="39" name="Google Shape;165;p1"/>
          <p:cNvSpPr/>
          <p:nvPr/>
        </p:nvSpPr>
        <p:spPr>
          <a:xfrm>
            <a:off x="1218779" y="1360620"/>
            <a:ext cx="2858655" cy="2323515"/>
          </a:xfrm>
          <a:prstGeom prst="wedgeRoundRectCallout">
            <a:avLst>
              <a:gd name="adj1" fmla="val 47334"/>
              <a:gd name="adj2" fmla="val 7461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Zum 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</a:t>
            </a: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nschluss von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SRAM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Flash-ROM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Peripherie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" name="Gruppieren 2"/>
          <p:cNvGrpSpPr/>
          <p:nvPr/>
        </p:nvGrpSpPr>
        <p:grpSpPr>
          <a:xfrm>
            <a:off x="4995511" y="642553"/>
            <a:ext cx="4947384" cy="3041584"/>
            <a:chOff x="3980920" y="866273"/>
            <a:chExt cx="7579020" cy="4620128"/>
          </a:xfrm>
        </p:grpSpPr>
        <p:grpSp>
          <p:nvGrpSpPr>
            <p:cNvPr id="5" name="Gruppieren 4"/>
            <p:cNvGrpSpPr/>
            <p:nvPr/>
          </p:nvGrpSpPr>
          <p:grpSpPr>
            <a:xfrm>
              <a:off x="7331415" y="866274"/>
              <a:ext cx="4228525" cy="3609474"/>
              <a:chOff x="4472711" y="617761"/>
              <a:chExt cx="5787819" cy="4618382"/>
            </a:xfrm>
          </p:grpSpPr>
          <p:sp>
            <p:nvSpPr>
              <p:cNvPr id="6" name="Rechteck 5"/>
              <p:cNvSpPr/>
              <p:nvPr/>
            </p:nvSpPr>
            <p:spPr>
              <a:xfrm>
                <a:off x="4748806" y="1516964"/>
                <a:ext cx="1049153" cy="3212074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Rechteck 6"/>
              <p:cNvSpPr/>
              <p:nvPr/>
            </p:nvSpPr>
            <p:spPr>
              <a:xfrm>
                <a:off x="6080131" y="1870119"/>
                <a:ext cx="1023314" cy="853830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Rechteck 7"/>
              <p:cNvSpPr/>
              <p:nvPr/>
            </p:nvSpPr>
            <p:spPr>
              <a:xfrm>
                <a:off x="7352634" y="793694"/>
                <a:ext cx="1023314" cy="853830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Freihandform 8"/>
              <p:cNvSpPr/>
              <p:nvPr/>
            </p:nvSpPr>
            <p:spPr>
              <a:xfrm>
                <a:off x="9028497" y="841820"/>
                <a:ext cx="798897" cy="2873532"/>
              </a:xfrm>
              <a:custGeom>
                <a:avLst/>
                <a:gdLst>
                  <a:gd name="connsiteX0" fmla="*/ 28876 w 798897"/>
                  <a:gd name="connsiteY0" fmla="*/ 0 h 1838426"/>
                  <a:gd name="connsiteX1" fmla="*/ 798897 w 798897"/>
                  <a:gd name="connsiteY1" fmla="*/ 442762 h 1838426"/>
                  <a:gd name="connsiteX2" fmla="*/ 798897 w 798897"/>
                  <a:gd name="connsiteY2" fmla="*/ 1491916 h 1838426"/>
                  <a:gd name="connsiteX3" fmla="*/ 28876 w 798897"/>
                  <a:gd name="connsiteY3" fmla="*/ 1838426 h 1838426"/>
                  <a:gd name="connsiteX4" fmla="*/ 28876 w 798897"/>
                  <a:gd name="connsiteY4" fmla="*/ 1395663 h 1838426"/>
                  <a:gd name="connsiteX5" fmla="*/ 154004 w 798897"/>
                  <a:gd name="connsiteY5" fmla="*/ 1376413 h 1838426"/>
                  <a:gd name="connsiteX6" fmla="*/ 144379 w 798897"/>
                  <a:gd name="connsiteY6" fmla="*/ 548640 h 1838426"/>
                  <a:gd name="connsiteX7" fmla="*/ 0 w 798897"/>
                  <a:gd name="connsiteY7" fmla="*/ 539015 h 1838426"/>
                  <a:gd name="connsiteX8" fmla="*/ 28876 w 798897"/>
                  <a:gd name="connsiteY8" fmla="*/ 0 h 1838426"/>
                  <a:gd name="connsiteX0" fmla="*/ 19251 w 798897"/>
                  <a:gd name="connsiteY0" fmla="*/ 0 h 1838426"/>
                  <a:gd name="connsiteX1" fmla="*/ 798897 w 798897"/>
                  <a:gd name="connsiteY1" fmla="*/ 442762 h 1838426"/>
                  <a:gd name="connsiteX2" fmla="*/ 798897 w 798897"/>
                  <a:gd name="connsiteY2" fmla="*/ 1491916 h 1838426"/>
                  <a:gd name="connsiteX3" fmla="*/ 28876 w 798897"/>
                  <a:gd name="connsiteY3" fmla="*/ 1838426 h 1838426"/>
                  <a:gd name="connsiteX4" fmla="*/ 28876 w 798897"/>
                  <a:gd name="connsiteY4" fmla="*/ 1395663 h 1838426"/>
                  <a:gd name="connsiteX5" fmla="*/ 154004 w 798897"/>
                  <a:gd name="connsiteY5" fmla="*/ 1376413 h 1838426"/>
                  <a:gd name="connsiteX6" fmla="*/ 144379 w 798897"/>
                  <a:gd name="connsiteY6" fmla="*/ 548640 h 1838426"/>
                  <a:gd name="connsiteX7" fmla="*/ 0 w 798897"/>
                  <a:gd name="connsiteY7" fmla="*/ 539015 h 1838426"/>
                  <a:gd name="connsiteX8" fmla="*/ 19251 w 798897"/>
                  <a:gd name="connsiteY8" fmla="*/ 0 h 1838426"/>
                  <a:gd name="connsiteX0" fmla="*/ 9626 w 798897"/>
                  <a:gd name="connsiteY0" fmla="*/ 0 h 1808143"/>
                  <a:gd name="connsiteX1" fmla="*/ 798897 w 798897"/>
                  <a:gd name="connsiteY1" fmla="*/ 412479 h 1808143"/>
                  <a:gd name="connsiteX2" fmla="*/ 798897 w 798897"/>
                  <a:gd name="connsiteY2" fmla="*/ 1461633 h 1808143"/>
                  <a:gd name="connsiteX3" fmla="*/ 28876 w 798897"/>
                  <a:gd name="connsiteY3" fmla="*/ 1808143 h 1808143"/>
                  <a:gd name="connsiteX4" fmla="*/ 28876 w 798897"/>
                  <a:gd name="connsiteY4" fmla="*/ 1365380 h 1808143"/>
                  <a:gd name="connsiteX5" fmla="*/ 154004 w 798897"/>
                  <a:gd name="connsiteY5" fmla="*/ 1346130 h 1808143"/>
                  <a:gd name="connsiteX6" fmla="*/ 144379 w 798897"/>
                  <a:gd name="connsiteY6" fmla="*/ 518357 h 1808143"/>
                  <a:gd name="connsiteX7" fmla="*/ 0 w 798897"/>
                  <a:gd name="connsiteY7" fmla="*/ 508732 h 1808143"/>
                  <a:gd name="connsiteX8" fmla="*/ 9626 w 798897"/>
                  <a:gd name="connsiteY8" fmla="*/ 0 h 1808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98897" h="1808143">
                    <a:moveTo>
                      <a:pt x="9626" y="0"/>
                    </a:moveTo>
                    <a:lnTo>
                      <a:pt x="798897" y="412479"/>
                    </a:lnTo>
                    <a:lnTo>
                      <a:pt x="798897" y="1461633"/>
                    </a:lnTo>
                    <a:lnTo>
                      <a:pt x="28876" y="1808143"/>
                    </a:lnTo>
                    <a:lnTo>
                      <a:pt x="28876" y="1365380"/>
                    </a:lnTo>
                    <a:lnTo>
                      <a:pt x="154004" y="1346130"/>
                    </a:lnTo>
                    <a:lnTo>
                      <a:pt x="144379" y="518357"/>
                    </a:lnTo>
                    <a:lnTo>
                      <a:pt x="0" y="508732"/>
                    </a:lnTo>
                    <a:lnTo>
                      <a:pt x="9626" y="0"/>
                    </a:lnTo>
                    <a:close/>
                  </a:path>
                </a:pathLst>
              </a:custGeom>
              <a:solidFill>
                <a:schemeClr val="bg1"/>
              </a:solidFill>
              <a:ln w="317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1" name="Gerade Verbindung mit Pfeil 10"/>
              <p:cNvCxnSpPr>
                <a:endCxn id="8" idx="1"/>
              </p:cNvCxnSpPr>
              <p:nvPr/>
            </p:nvCxnSpPr>
            <p:spPr>
              <a:xfrm flipV="1">
                <a:off x="5784782" y="1220609"/>
                <a:ext cx="1567852" cy="11425"/>
              </a:xfrm>
              <a:prstGeom prst="straightConnector1">
                <a:avLst/>
              </a:prstGeom>
              <a:ln w="571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Gerade Verbindung mit Pfeil 11"/>
              <p:cNvCxnSpPr/>
              <p:nvPr/>
            </p:nvCxnSpPr>
            <p:spPr>
              <a:xfrm flipV="1">
                <a:off x="8375948" y="1215854"/>
                <a:ext cx="652549" cy="4756"/>
              </a:xfrm>
              <a:prstGeom prst="straightConnector1">
                <a:avLst/>
              </a:prstGeom>
              <a:ln w="571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Gerade Verbindung mit Pfeil 13"/>
              <p:cNvCxnSpPr/>
              <p:nvPr/>
            </p:nvCxnSpPr>
            <p:spPr>
              <a:xfrm flipV="1">
                <a:off x="5784782" y="3362034"/>
                <a:ext cx="3243715" cy="11426"/>
              </a:xfrm>
              <a:prstGeom prst="straightConnector1">
                <a:avLst/>
              </a:prstGeom>
              <a:ln w="571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Freihandform 17"/>
              <p:cNvSpPr/>
              <p:nvPr/>
            </p:nvSpPr>
            <p:spPr>
              <a:xfrm>
                <a:off x="5813658" y="2281187"/>
                <a:ext cx="4283242" cy="2348565"/>
              </a:xfrm>
              <a:custGeom>
                <a:avLst/>
                <a:gdLst>
                  <a:gd name="connsiteX0" fmla="*/ 4543124 w 4803006"/>
                  <a:gd name="connsiteY0" fmla="*/ 0 h 2348565"/>
                  <a:gd name="connsiteX1" fmla="*/ 4803006 w 4803006"/>
                  <a:gd name="connsiteY1" fmla="*/ 0 h 2348565"/>
                  <a:gd name="connsiteX2" fmla="*/ 4803006 w 4803006"/>
                  <a:gd name="connsiteY2" fmla="*/ 2348565 h 2348565"/>
                  <a:gd name="connsiteX3" fmla="*/ 0 w 4803006"/>
                  <a:gd name="connsiteY3" fmla="*/ 2348565 h 2348565"/>
                  <a:gd name="connsiteX4" fmla="*/ 0 w 4803006"/>
                  <a:gd name="connsiteY4" fmla="*/ 1722922 h 2348565"/>
                  <a:gd name="connsiteX0" fmla="*/ 4733897 w 4993779"/>
                  <a:gd name="connsiteY0" fmla="*/ 0 h 2348565"/>
                  <a:gd name="connsiteX1" fmla="*/ 4993779 w 4993779"/>
                  <a:gd name="connsiteY1" fmla="*/ 0 h 2348565"/>
                  <a:gd name="connsiteX2" fmla="*/ 4993779 w 4993779"/>
                  <a:gd name="connsiteY2" fmla="*/ 2348565 h 2348565"/>
                  <a:gd name="connsiteX3" fmla="*/ 190773 w 4993779"/>
                  <a:gd name="connsiteY3" fmla="*/ 2348565 h 2348565"/>
                  <a:gd name="connsiteX4" fmla="*/ 0 w 4993779"/>
                  <a:gd name="connsiteY4" fmla="*/ 2338939 h 2348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93779" h="2348565">
                    <a:moveTo>
                      <a:pt x="4733897" y="0"/>
                    </a:moveTo>
                    <a:lnTo>
                      <a:pt x="4993779" y="0"/>
                    </a:lnTo>
                    <a:lnTo>
                      <a:pt x="4993779" y="2348565"/>
                    </a:lnTo>
                    <a:lnTo>
                      <a:pt x="190773" y="2348565"/>
                    </a:lnTo>
                    <a:lnTo>
                      <a:pt x="0" y="2338939"/>
                    </a:lnTo>
                  </a:path>
                </a:pathLst>
              </a:custGeom>
              <a:noFill/>
              <a:ln w="50800">
                <a:solidFill>
                  <a:srgbClr val="FF0000"/>
                </a:solidFill>
                <a:tailEnd type="triangle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20" name="Gerade Verbindung mit Pfeil 19"/>
              <p:cNvCxnSpPr>
                <a:endCxn id="7" idx="0"/>
              </p:cNvCxnSpPr>
              <p:nvPr/>
            </p:nvCxnSpPr>
            <p:spPr>
              <a:xfrm>
                <a:off x="6591788" y="1226321"/>
                <a:ext cx="0" cy="643798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Gerade Verbindung mit Pfeil 20"/>
              <p:cNvCxnSpPr/>
              <p:nvPr/>
            </p:nvCxnSpPr>
            <p:spPr>
              <a:xfrm>
                <a:off x="6598292" y="2729662"/>
                <a:ext cx="0" cy="643798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Rechteck 21"/>
              <p:cNvSpPr/>
              <p:nvPr/>
            </p:nvSpPr>
            <p:spPr>
              <a:xfrm>
                <a:off x="4743725" y="1087964"/>
                <a:ext cx="1054239" cy="235956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Rechteck 22"/>
              <p:cNvSpPr/>
              <p:nvPr/>
            </p:nvSpPr>
            <p:spPr>
              <a:xfrm>
                <a:off x="4743724" y="1303799"/>
                <a:ext cx="1054239" cy="235956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Rechteck 23"/>
              <p:cNvSpPr/>
              <p:nvPr/>
            </p:nvSpPr>
            <p:spPr>
              <a:xfrm>
                <a:off x="4743723" y="1542122"/>
                <a:ext cx="1054239" cy="235956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Rechteck 24"/>
              <p:cNvSpPr/>
              <p:nvPr/>
            </p:nvSpPr>
            <p:spPr>
              <a:xfrm>
                <a:off x="4743723" y="1778841"/>
                <a:ext cx="1054239" cy="235956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Rechteck 25"/>
              <p:cNvSpPr/>
              <p:nvPr/>
            </p:nvSpPr>
            <p:spPr>
              <a:xfrm>
                <a:off x="4743725" y="1994375"/>
                <a:ext cx="1054239" cy="235956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Rechteck 26"/>
              <p:cNvSpPr/>
              <p:nvPr/>
            </p:nvSpPr>
            <p:spPr>
              <a:xfrm>
                <a:off x="4743724" y="2210210"/>
                <a:ext cx="1054239" cy="235956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Rechteck 27"/>
              <p:cNvSpPr/>
              <p:nvPr/>
            </p:nvSpPr>
            <p:spPr>
              <a:xfrm>
                <a:off x="4743723" y="2448533"/>
                <a:ext cx="1054239" cy="235956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Rechteck 28"/>
              <p:cNvSpPr/>
              <p:nvPr/>
            </p:nvSpPr>
            <p:spPr>
              <a:xfrm>
                <a:off x="4743723" y="2685252"/>
                <a:ext cx="1054239" cy="235956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Rechteck 29"/>
              <p:cNvSpPr/>
              <p:nvPr/>
            </p:nvSpPr>
            <p:spPr>
              <a:xfrm>
                <a:off x="4743722" y="2896392"/>
                <a:ext cx="1054239" cy="235956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Rechteck 30"/>
              <p:cNvSpPr/>
              <p:nvPr/>
            </p:nvSpPr>
            <p:spPr>
              <a:xfrm>
                <a:off x="4743721" y="3112227"/>
                <a:ext cx="1054239" cy="235956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Rechteck 31"/>
              <p:cNvSpPr/>
              <p:nvPr/>
            </p:nvSpPr>
            <p:spPr>
              <a:xfrm>
                <a:off x="4743720" y="3350550"/>
                <a:ext cx="1054239" cy="235956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Rechteck 32"/>
              <p:cNvSpPr/>
              <p:nvPr/>
            </p:nvSpPr>
            <p:spPr>
              <a:xfrm>
                <a:off x="4743720" y="3587269"/>
                <a:ext cx="1054239" cy="235956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Rechteck 33"/>
              <p:cNvSpPr/>
              <p:nvPr/>
            </p:nvSpPr>
            <p:spPr>
              <a:xfrm>
                <a:off x="4736336" y="3820897"/>
                <a:ext cx="1054239" cy="235956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Rechteck 34"/>
              <p:cNvSpPr/>
              <p:nvPr/>
            </p:nvSpPr>
            <p:spPr>
              <a:xfrm>
                <a:off x="4736335" y="4036732"/>
                <a:ext cx="1054239" cy="235956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Rechteck 35"/>
              <p:cNvSpPr/>
              <p:nvPr/>
            </p:nvSpPr>
            <p:spPr>
              <a:xfrm>
                <a:off x="4736334" y="4275055"/>
                <a:ext cx="1054239" cy="235956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Rechteck 36"/>
              <p:cNvSpPr/>
              <p:nvPr/>
            </p:nvSpPr>
            <p:spPr>
              <a:xfrm>
                <a:off x="4736334" y="4511774"/>
                <a:ext cx="1054239" cy="235956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Rechteck 37"/>
              <p:cNvSpPr/>
              <p:nvPr/>
            </p:nvSpPr>
            <p:spPr>
              <a:xfrm>
                <a:off x="8723503" y="3989564"/>
                <a:ext cx="1054239" cy="235956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Rechteck 39"/>
              <p:cNvSpPr/>
              <p:nvPr/>
            </p:nvSpPr>
            <p:spPr>
              <a:xfrm>
                <a:off x="4472711" y="617761"/>
                <a:ext cx="5787819" cy="4618382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" name="Gruppieren 12"/>
            <p:cNvGrpSpPr/>
            <p:nvPr/>
          </p:nvGrpSpPr>
          <p:grpSpPr>
            <a:xfrm>
              <a:off x="6314173" y="866274"/>
              <a:ext cx="1018341" cy="3609474"/>
              <a:chOff x="4572000" y="1251284"/>
              <a:chExt cx="1018341" cy="3609474"/>
            </a:xfrm>
          </p:grpSpPr>
          <p:sp>
            <p:nvSpPr>
              <p:cNvPr id="41" name="Rechteck 40"/>
              <p:cNvSpPr/>
              <p:nvPr/>
            </p:nvSpPr>
            <p:spPr>
              <a:xfrm>
                <a:off x="4572000" y="1251284"/>
                <a:ext cx="1018341" cy="3609474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Textfeld 9"/>
              <p:cNvSpPr txBox="1"/>
              <p:nvPr/>
            </p:nvSpPr>
            <p:spPr>
              <a:xfrm rot="16200000">
                <a:off x="3919533" y="2257345"/>
                <a:ext cx="2227685" cy="5657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/>
                  <a:t>Decoder</a:t>
                </a:r>
                <a:endParaRPr lang="de-DE" dirty="0"/>
              </a:p>
            </p:txBody>
          </p:sp>
        </p:grpSp>
        <p:grpSp>
          <p:nvGrpSpPr>
            <p:cNvPr id="15" name="Gruppieren 14"/>
            <p:cNvGrpSpPr/>
            <p:nvPr/>
          </p:nvGrpSpPr>
          <p:grpSpPr>
            <a:xfrm>
              <a:off x="5293202" y="866274"/>
              <a:ext cx="1018341" cy="3609474"/>
              <a:chOff x="3551029" y="1251284"/>
              <a:chExt cx="1018341" cy="3609474"/>
            </a:xfrm>
          </p:grpSpPr>
          <p:sp>
            <p:nvSpPr>
              <p:cNvPr id="42" name="Rechteck 41"/>
              <p:cNvSpPr/>
              <p:nvPr/>
            </p:nvSpPr>
            <p:spPr>
              <a:xfrm>
                <a:off x="3551029" y="1251284"/>
                <a:ext cx="1018341" cy="3609474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Textfeld 42"/>
              <p:cNvSpPr txBox="1"/>
              <p:nvPr/>
            </p:nvSpPr>
            <p:spPr>
              <a:xfrm rot="16200000">
                <a:off x="2938927" y="2437690"/>
                <a:ext cx="2227685" cy="9901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 err="1" smtClean="0"/>
                  <a:t>Instruction</a:t>
                </a:r>
                <a:r>
                  <a:rPr lang="de-DE" dirty="0" smtClean="0"/>
                  <a:t> </a:t>
                </a:r>
                <a:r>
                  <a:rPr lang="de-DE" dirty="0" err="1" smtClean="0"/>
                  <a:t>Fetch</a:t>
                </a:r>
                <a:r>
                  <a:rPr lang="de-DE" dirty="0" smtClean="0"/>
                  <a:t> Unit</a:t>
                </a:r>
                <a:endParaRPr lang="de-DE" dirty="0"/>
              </a:p>
            </p:txBody>
          </p:sp>
        </p:grpSp>
        <p:grpSp>
          <p:nvGrpSpPr>
            <p:cNvPr id="17" name="Gruppieren 16"/>
            <p:cNvGrpSpPr/>
            <p:nvPr/>
          </p:nvGrpSpPr>
          <p:grpSpPr>
            <a:xfrm>
              <a:off x="5293202" y="4475748"/>
              <a:ext cx="6266737" cy="1010653"/>
              <a:chOff x="3551029" y="4860758"/>
              <a:chExt cx="6266737" cy="1010653"/>
            </a:xfrm>
          </p:grpSpPr>
          <p:sp>
            <p:nvSpPr>
              <p:cNvPr id="44" name="Rechteck 43"/>
              <p:cNvSpPr/>
              <p:nvPr/>
            </p:nvSpPr>
            <p:spPr>
              <a:xfrm>
                <a:off x="3551029" y="4860758"/>
                <a:ext cx="6266737" cy="1010653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Textfeld 15"/>
              <p:cNvSpPr txBox="1"/>
              <p:nvPr/>
            </p:nvSpPr>
            <p:spPr>
              <a:xfrm>
                <a:off x="5350842" y="5086072"/>
                <a:ext cx="2878646" cy="5610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 smtClean="0"/>
                  <a:t>Memory Interface</a:t>
                </a:r>
                <a:endParaRPr lang="de-DE" dirty="0"/>
              </a:p>
            </p:txBody>
          </p:sp>
        </p:grpSp>
        <p:grpSp>
          <p:nvGrpSpPr>
            <p:cNvPr id="45" name="Gruppieren 44"/>
            <p:cNvGrpSpPr/>
            <p:nvPr/>
          </p:nvGrpSpPr>
          <p:grpSpPr>
            <a:xfrm>
              <a:off x="3980920" y="866273"/>
              <a:ext cx="1018341" cy="4620127"/>
              <a:chOff x="3551029" y="1251284"/>
              <a:chExt cx="1018341" cy="3609474"/>
            </a:xfrm>
          </p:grpSpPr>
          <p:sp>
            <p:nvSpPr>
              <p:cNvPr id="46" name="Rechteck 45"/>
              <p:cNvSpPr/>
              <p:nvPr/>
            </p:nvSpPr>
            <p:spPr>
              <a:xfrm>
                <a:off x="3551029" y="1251284"/>
                <a:ext cx="1018341" cy="3609474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Textfeld 46"/>
              <p:cNvSpPr txBox="1"/>
              <p:nvPr/>
            </p:nvSpPr>
            <p:spPr>
              <a:xfrm rot="16200000">
                <a:off x="2938927" y="2649861"/>
                <a:ext cx="2227685" cy="5657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/>
                  <a:t>NVIC</a:t>
                </a:r>
                <a:endParaRPr lang="de-DE" dirty="0"/>
              </a:p>
            </p:txBody>
          </p:sp>
        </p:grpSp>
      </p:grpSp>
      <p:sp>
        <p:nvSpPr>
          <p:cNvPr id="48" name="Rechteck 47"/>
          <p:cNvSpPr/>
          <p:nvPr/>
        </p:nvSpPr>
        <p:spPr>
          <a:xfrm>
            <a:off x="4995511" y="4539599"/>
            <a:ext cx="4947383" cy="61582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Bus Interconnect (Bus Matrix) </a:t>
            </a:r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49" name="Gerade Verbindung mit Pfeil 48"/>
          <p:cNvCxnSpPr/>
          <p:nvPr/>
        </p:nvCxnSpPr>
        <p:spPr>
          <a:xfrm>
            <a:off x="6102418" y="3711792"/>
            <a:ext cx="0" cy="827807"/>
          </a:xfrm>
          <a:prstGeom prst="straightConnector1">
            <a:avLst/>
          </a:prstGeom>
          <a:ln w="6032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Gerade Verbindung mit Pfeil 49"/>
          <p:cNvCxnSpPr/>
          <p:nvPr/>
        </p:nvCxnSpPr>
        <p:spPr>
          <a:xfrm>
            <a:off x="8581846" y="3711791"/>
            <a:ext cx="0" cy="827807"/>
          </a:xfrm>
          <a:prstGeom prst="straightConnector1">
            <a:avLst/>
          </a:prstGeom>
          <a:ln w="6032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feld 50"/>
          <p:cNvSpPr txBox="1"/>
          <p:nvPr/>
        </p:nvSpPr>
        <p:spPr>
          <a:xfrm>
            <a:off x="6104598" y="3943257"/>
            <a:ext cx="15911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Instruction</a:t>
            </a:r>
            <a:r>
              <a:rPr lang="de-DE" dirty="0" smtClean="0"/>
              <a:t> Bus</a:t>
            </a:r>
            <a:endParaRPr lang="de-DE" dirty="0"/>
          </a:p>
        </p:txBody>
      </p:sp>
      <p:sp>
        <p:nvSpPr>
          <p:cNvPr id="52" name="Textfeld 51"/>
          <p:cNvSpPr txBox="1"/>
          <p:nvPr/>
        </p:nvSpPr>
        <p:spPr>
          <a:xfrm>
            <a:off x="8587000" y="3921571"/>
            <a:ext cx="10100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Data Bus</a:t>
            </a:r>
            <a:endParaRPr lang="de-DE" dirty="0"/>
          </a:p>
        </p:txBody>
      </p:sp>
      <p:sp>
        <p:nvSpPr>
          <p:cNvPr id="53" name="Rechteck 52"/>
          <p:cNvSpPr/>
          <p:nvPr/>
        </p:nvSpPr>
        <p:spPr>
          <a:xfrm>
            <a:off x="4831882" y="490888"/>
            <a:ext cx="5236143" cy="4793381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" name="Google Shape;17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736636" y="4312589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Textfeld 53"/>
          <p:cNvSpPr txBox="1"/>
          <p:nvPr/>
        </p:nvSpPr>
        <p:spPr>
          <a:xfrm>
            <a:off x="4831882" y="97310"/>
            <a:ext cx="5032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ARM Cortex M3</a:t>
            </a:r>
            <a:endParaRPr lang="de-DE" sz="2400" dirty="0"/>
          </a:p>
        </p:txBody>
      </p:sp>
      <p:pic>
        <p:nvPicPr>
          <p:cNvPr id="19" name="Audio 1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6477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095"/>
    </mc:Choice>
    <mc:Fallback>
      <p:transition spd="slow" advTm="140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48281" y="183251"/>
            <a:ext cx="3426941" cy="459302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STM32 Blockdiagramm</a:t>
            </a:r>
            <a:endParaRPr lang="de-DE" sz="2400" dirty="0"/>
          </a:p>
        </p:txBody>
      </p:sp>
      <p:sp>
        <p:nvSpPr>
          <p:cNvPr id="39" name="Google Shape;165;p1"/>
          <p:cNvSpPr/>
          <p:nvPr/>
        </p:nvSpPr>
        <p:spPr>
          <a:xfrm>
            <a:off x="3666509" y="4493836"/>
            <a:ext cx="2858655" cy="1774608"/>
          </a:xfrm>
          <a:prstGeom prst="wedgeRoundRectCallout">
            <a:avLst>
              <a:gd name="adj1" fmla="val -79604"/>
              <a:gd name="adj2" fmla="val -2563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Der Prozessor wird mit den Speichern und der Peripherie verbunden.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Google Shape;17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388072" y="4493835"/>
            <a:ext cx="1258875" cy="177460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" name="Gruppieren 18"/>
          <p:cNvGrpSpPr/>
          <p:nvPr/>
        </p:nvGrpSpPr>
        <p:grpSpPr>
          <a:xfrm>
            <a:off x="547902" y="1515764"/>
            <a:ext cx="2627697" cy="2825230"/>
            <a:chOff x="4726004" y="630240"/>
            <a:chExt cx="2627697" cy="2040556"/>
          </a:xfrm>
        </p:grpSpPr>
        <p:sp>
          <p:nvSpPr>
            <p:cNvPr id="53" name="Rechteck 52"/>
            <p:cNvSpPr/>
            <p:nvPr/>
          </p:nvSpPr>
          <p:spPr>
            <a:xfrm>
              <a:off x="4726004" y="630240"/>
              <a:ext cx="2627697" cy="2040556"/>
            </a:xfrm>
            <a:prstGeom prst="rect">
              <a:avLst/>
            </a:prstGeom>
            <a:noFill/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Textfeld 53"/>
            <p:cNvSpPr txBox="1"/>
            <p:nvPr/>
          </p:nvSpPr>
          <p:spPr>
            <a:xfrm>
              <a:off x="4933465" y="642553"/>
              <a:ext cx="22181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ARM Cortex M3</a:t>
              </a:r>
              <a:endParaRPr lang="de-DE" sz="2400" dirty="0"/>
            </a:p>
          </p:txBody>
        </p:sp>
      </p:grpSp>
      <p:sp>
        <p:nvSpPr>
          <p:cNvPr id="55" name="Pfeil nach links und rechts 54"/>
          <p:cNvSpPr/>
          <p:nvPr/>
        </p:nvSpPr>
        <p:spPr>
          <a:xfrm>
            <a:off x="3175597" y="1532812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chemeClr val="tx1"/>
                </a:solidFill>
              </a:rPr>
              <a:t>ICode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56" name="Pfeil nach links und rechts 55"/>
          <p:cNvSpPr/>
          <p:nvPr/>
        </p:nvSpPr>
        <p:spPr>
          <a:xfrm>
            <a:off x="3175599" y="2423071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err="1">
                <a:solidFill>
                  <a:schemeClr val="tx1"/>
                </a:solidFill>
              </a:rPr>
              <a:t>D</a:t>
            </a:r>
            <a:r>
              <a:rPr lang="de-DE" sz="2400" dirty="0" err="1" smtClean="0">
                <a:solidFill>
                  <a:schemeClr val="tx1"/>
                </a:solidFill>
              </a:rPr>
              <a:t>Code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57" name="Pfeil nach links und rechts 56"/>
          <p:cNvSpPr/>
          <p:nvPr/>
        </p:nvSpPr>
        <p:spPr>
          <a:xfrm>
            <a:off x="3175599" y="3382032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chemeClr val="tx1"/>
                </a:solidFill>
              </a:rPr>
              <a:t>System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58" name="Trapezoid 57"/>
          <p:cNvSpPr/>
          <p:nvPr/>
        </p:nvSpPr>
        <p:spPr>
          <a:xfrm rot="5400000">
            <a:off x="3629134" y="2619221"/>
            <a:ext cx="2933407" cy="510139"/>
          </a:xfrm>
          <a:prstGeom prst="trapezoid">
            <a:avLst>
              <a:gd name="adj" fmla="val 94811"/>
            </a:avLst>
          </a:prstGeom>
          <a:solidFill>
            <a:srgbClr val="FFFF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chemeClr val="tx1"/>
                </a:solidFill>
              </a:rPr>
              <a:t>Busmatrix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59" name="Pfeil nach links und rechts 58"/>
          <p:cNvSpPr/>
          <p:nvPr/>
        </p:nvSpPr>
        <p:spPr>
          <a:xfrm>
            <a:off x="5379044" y="1621757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60" name="Pfeil nach links und rechts 59"/>
          <p:cNvSpPr/>
          <p:nvPr/>
        </p:nvSpPr>
        <p:spPr>
          <a:xfrm>
            <a:off x="5379044" y="2494092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61" name="Pfeil nach links und rechts 60"/>
          <p:cNvSpPr/>
          <p:nvPr/>
        </p:nvSpPr>
        <p:spPr>
          <a:xfrm>
            <a:off x="5379044" y="3382032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7044214" y="1621756"/>
            <a:ext cx="2369293" cy="671451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Flash-ROM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64" name="Rechteck 63"/>
          <p:cNvSpPr/>
          <p:nvPr/>
        </p:nvSpPr>
        <p:spPr>
          <a:xfrm>
            <a:off x="7044213" y="2538564"/>
            <a:ext cx="2369293" cy="671451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SRAM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65" name="Textfeld 64"/>
          <p:cNvSpPr txBox="1"/>
          <p:nvPr/>
        </p:nvSpPr>
        <p:spPr>
          <a:xfrm>
            <a:off x="7044213" y="3531397"/>
            <a:ext cx="23692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/>
              <a:t>Periherie</a:t>
            </a:r>
            <a:endParaRPr lang="de-DE" sz="2400" dirty="0"/>
          </a:p>
        </p:txBody>
      </p:sp>
      <p:pic>
        <p:nvPicPr>
          <p:cNvPr id="66" name="Audio 6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575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2033"/>
    </mc:Choice>
    <mc:Fallback>
      <p:transition spd="slow" advTm="1020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48281" y="183251"/>
            <a:ext cx="3426941" cy="459302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STM32 Blockdiagramm</a:t>
            </a:r>
            <a:endParaRPr lang="de-DE" sz="2400" dirty="0"/>
          </a:p>
        </p:txBody>
      </p:sp>
      <p:grpSp>
        <p:nvGrpSpPr>
          <p:cNvPr id="19" name="Gruppieren 18"/>
          <p:cNvGrpSpPr/>
          <p:nvPr/>
        </p:nvGrpSpPr>
        <p:grpSpPr>
          <a:xfrm>
            <a:off x="547902" y="1515764"/>
            <a:ext cx="2627697" cy="2825230"/>
            <a:chOff x="4726004" y="630240"/>
            <a:chExt cx="2627697" cy="2040556"/>
          </a:xfrm>
        </p:grpSpPr>
        <p:sp>
          <p:nvSpPr>
            <p:cNvPr id="53" name="Rechteck 52"/>
            <p:cNvSpPr/>
            <p:nvPr/>
          </p:nvSpPr>
          <p:spPr>
            <a:xfrm>
              <a:off x="4726004" y="630240"/>
              <a:ext cx="2627697" cy="2040556"/>
            </a:xfrm>
            <a:prstGeom prst="rect">
              <a:avLst/>
            </a:prstGeom>
            <a:noFill/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Textfeld 53"/>
            <p:cNvSpPr txBox="1"/>
            <p:nvPr/>
          </p:nvSpPr>
          <p:spPr>
            <a:xfrm>
              <a:off x="4933465" y="642553"/>
              <a:ext cx="22181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ARM Cortex M3</a:t>
              </a:r>
              <a:endParaRPr lang="de-DE" sz="2400" dirty="0"/>
            </a:p>
          </p:txBody>
        </p:sp>
      </p:grpSp>
      <p:sp>
        <p:nvSpPr>
          <p:cNvPr id="55" name="Pfeil nach links und rechts 54"/>
          <p:cNvSpPr/>
          <p:nvPr/>
        </p:nvSpPr>
        <p:spPr>
          <a:xfrm>
            <a:off x="3175597" y="1532812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chemeClr val="tx1"/>
                </a:solidFill>
              </a:rPr>
              <a:t>ICode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56" name="Pfeil nach links und rechts 55"/>
          <p:cNvSpPr/>
          <p:nvPr/>
        </p:nvSpPr>
        <p:spPr>
          <a:xfrm>
            <a:off x="3175599" y="2423071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err="1">
                <a:solidFill>
                  <a:schemeClr val="tx1"/>
                </a:solidFill>
              </a:rPr>
              <a:t>D</a:t>
            </a:r>
            <a:r>
              <a:rPr lang="de-DE" sz="2400" dirty="0" err="1" smtClean="0">
                <a:solidFill>
                  <a:schemeClr val="tx1"/>
                </a:solidFill>
              </a:rPr>
              <a:t>Code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57" name="Pfeil nach links und rechts 56"/>
          <p:cNvSpPr/>
          <p:nvPr/>
        </p:nvSpPr>
        <p:spPr>
          <a:xfrm>
            <a:off x="3175599" y="3382032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chemeClr val="tx1"/>
                </a:solidFill>
              </a:rPr>
              <a:t>System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58" name="Trapezoid 57"/>
          <p:cNvSpPr/>
          <p:nvPr/>
        </p:nvSpPr>
        <p:spPr>
          <a:xfrm rot="5400000">
            <a:off x="3629134" y="2619221"/>
            <a:ext cx="2933407" cy="510139"/>
          </a:xfrm>
          <a:prstGeom prst="trapezoid">
            <a:avLst>
              <a:gd name="adj" fmla="val 94811"/>
            </a:avLst>
          </a:prstGeom>
          <a:solidFill>
            <a:srgbClr val="FFFF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chemeClr val="tx1"/>
                </a:solidFill>
              </a:rPr>
              <a:t>Busmatrix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59" name="Pfeil nach links und rechts 58"/>
          <p:cNvSpPr/>
          <p:nvPr/>
        </p:nvSpPr>
        <p:spPr>
          <a:xfrm>
            <a:off x="5379044" y="1621757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60" name="Pfeil nach links und rechts 59"/>
          <p:cNvSpPr/>
          <p:nvPr/>
        </p:nvSpPr>
        <p:spPr>
          <a:xfrm>
            <a:off x="5379044" y="2494092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61" name="Pfeil nach links und rechts 60"/>
          <p:cNvSpPr/>
          <p:nvPr/>
        </p:nvSpPr>
        <p:spPr>
          <a:xfrm>
            <a:off x="5379044" y="3382032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7044214" y="1621756"/>
            <a:ext cx="2369293" cy="671451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Flash-ROM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64" name="Rechteck 63"/>
          <p:cNvSpPr/>
          <p:nvPr/>
        </p:nvSpPr>
        <p:spPr>
          <a:xfrm>
            <a:off x="7044213" y="2538564"/>
            <a:ext cx="2369293" cy="671451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SRAM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65" name="Textfeld 64"/>
          <p:cNvSpPr txBox="1"/>
          <p:nvPr/>
        </p:nvSpPr>
        <p:spPr>
          <a:xfrm>
            <a:off x="7044213" y="3531397"/>
            <a:ext cx="23692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/>
              <a:t>Periherie</a:t>
            </a:r>
            <a:endParaRPr lang="de-DE" sz="2400" dirty="0"/>
          </a:p>
        </p:txBody>
      </p:sp>
      <p:pic>
        <p:nvPicPr>
          <p:cNvPr id="4" name="Google Shape;17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969663" y="1337201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165;p1"/>
          <p:cNvSpPr/>
          <p:nvPr/>
        </p:nvSpPr>
        <p:spPr>
          <a:xfrm>
            <a:off x="1969663" y="4667091"/>
            <a:ext cx="2858655" cy="1774608"/>
          </a:xfrm>
          <a:prstGeom prst="wedgeRoundRectCallout">
            <a:avLst>
              <a:gd name="adj1" fmla="val -27751"/>
              <a:gd name="adj2" fmla="val -14387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ICODE: Für Instruktionen aus dem Codespeicher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2631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432"/>
    </mc:Choice>
    <mc:Fallback>
      <p:transition spd="slow" advTm="254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48281" y="183251"/>
            <a:ext cx="3426941" cy="459302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STM32 Blockdiagramm</a:t>
            </a:r>
            <a:endParaRPr lang="de-DE" sz="2400" dirty="0"/>
          </a:p>
        </p:txBody>
      </p:sp>
      <p:grpSp>
        <p:nvGrpSpPr>
          <p:cNvPr id="19" name="Gruppieren 18"/>
          <p:cNvGrpSpPr/>
          <p:nvPr/>
        </p:nvGrpSpPr>
        <p:grpSpPr>
          <a:xfrm>
            <a:off x="547902" y="1515764"/>
            <a:ext cx="2627697" cy="2825230"/>
            <a:chOff x="4726004" y="630240"/>
            <a:chExt cx="2627697" cy="2040556"/>
          </a:xfrm>
        </p:grpSpPr>
        <p:sp>
          <p:nvSpPr>
            <p:cNvPr id="53" name="Rechteck 52"/>
            <p:cNvSpPr/>
            <p:nvPr/>
          </p:nvSpPr>
          <p:spPr>
            <a:xfrm>
              <a:off x="4726004" y="630240"/>
              <a:ext cx="2627697" cy="2040556"/>
            </a:xfrm>
            <a:prstGeom prst="rect">
              <a:avLst/>
            </a:prstGeom>
            <a:noFill/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Textfeld 53"/>
            <p:cNvSpPr txBox="1"/>
            <p:nvPr/>
          </p:nvSpPr>
          <p:spPr>
            <a:xfrm>
              <a:off x="4933465" y="642553"/>
              <a:ext cx="22181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ARM Cortex M3</a:t>
              </a:r>
              <a:endParaRPr lang="de-DE" sz="2400" dirty="0"/>
            </a:p>
          </p:txBody>
        </p:sp>
      </p:grpSp>
      <p:sp>
        <p:nvSpPr>
          <p:cNvPr id="55" name="Pfeil nach links und rechts 54"/>
          <p:cNvSpPr/>
          <p:nvPr/>
        </p:nvSpPr>
        <p:spPr>
          <a:xfrm>
            <a:off x="3175597" y="1532812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chemeClr val="tx1"/>
                </a:solidFill>
              </a:rPr>
              <a:t>ICode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56" name="Pfeil nach links und rechts 55"/>
          <p:cNvSpPr/>
          <p:nvPr/>
        </p:nvSpPr>
        <p:spPr>
          <a:xfrm>
            <a:off x="3175599" y="2423071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err="1">
                <a:solidFill>
                  <a:schemeClr val="tx1"/>
                </a:solidFill>
              </a:rPr>
              <a:t>D</a:t>
            </a:r>
            <a:r>
              <a:rPr lang="de-DE" sz="2400" dirty="0" err="1" smtClean="0">
                <a:solidFill>
                  <a:schemeClr val="tx1"/>
                </a:solidFill>
              </a:rPr>
              <a:t>Code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57" name="Pfeil nach links und rechts 56"/>
          <p:cNvSpPr/>
          <p:nvPr/>
        </p:nvSpPr>
        <p:spPr>
          <a:xfrm>
            <a:off x="3175599" y="3382032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chemeClr val="tx1"/>
                </a:solidFill>
              </a:rPr>
              <a:t>System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58" name="Trapezoid 57"/>
          <p:cNvSpPr/>
          <p:nvPr/>
        </p:nvSpPr>
        <p:spPr>
          <a:xfrm rot="5400000">
            <a:off x="3629134" y="2619221"/>
            <a:ext cx="2933407" cy="510139"/>
          </a:xfrm>
          <a:prstGeom prst="trapezoid">
            <a:avLst>
              <a:gd name="adj" fmla="val 94811"/>
            </a:avLst>
          </a:prstGeom>
          <a:solidFill>
            <a:srgbClr val="FFFF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chemeClr val="tx1"/>
                </a:solidFill>
              </a:rPr>
              <a:t>Busmatrix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59" name="Pfeil nach links und rechts 58"/>
          <p:cNvSpPr/>
          <p:nvPr/>
        </p:nvSpPr>
        <p:spPr>
          <a:xfrm>
            <a:off x="5379044" y="1621757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60" name="Pfeil nach links und rechts 59"/>
          <p:cNvSpPr/>
          <p:nvPr/>
        </p:nvSpPr>
        <p:spPr>
          <a:xfrm>
            <a:off x="5379044" y="2494092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61" name="Pfeil nach links und rechts 60"/>
          <p:cNvSpPr/>
          <p:nvPr/>
        </p:nvSpPr>
        <p:spPr>
          <a:xfrm>
            <a:off x="5379044" y="3382032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7044214" y="1621756"/>
            <a:ext cx="2369293" cy="671451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Flash-ROM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64" name="Rechteck 63"/>
          <p:cNvSpPr/>
          <p:nvPr/>
        </p:nvSpPr>
        <p:spPr>
          <a:xfrm>
            <a:off x="7044213" y="2538564"/>
            <a:ext cx="2369293" cy="671451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SRAM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65" name="Textfeld 64"/>
          <p:cNvSpPr txBox="1"/>
          <p:nvPr/>
        </p:nvSpPr>
        <p:spPr>
          <a:xfrm>
            <a:off x="7044213" y="3531397"/>
            <a:ext cx="23692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/>
              <a:t>Periherie</a:t>
            </a:r>
            <a:endParaRPr lang="de-DE" sz="2400" dirty="0"/>
          </a:p>
        </p:txBody>
      </p:sp>
      <p:pic>
        <p:nvPicPr>
          <p:cNvPr id="4" name="Google Shape;17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888585" y="2041075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165;p1"/>
          <p:cNvSpPr/>
          <p:nvPr/>
        </p:nvSpPr>
        <p:spPr>
          <a:xfrm>
            <a:off x="3733910" y="4975100"/>
            <a:ext cx="2858655" cy="1774608"/>
          </a:xfrm>
          <a:prstGeom prst="wedgeRoundRectCallout">
            <a:avLst>
              <a:gd name="adj1" fmla="val -25394"/>
              <a:gd name="adj2" fmla="val -80959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DCODE: Für Daten aus dem Codespeicher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626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085"/>
    </mc:Choice>
    <mc:Fallback>
      <p:transition spd="slow" advTm="180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48281" y="183251"/>
            <a:ext cx="3426941" cy="459302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STM32 Blockdiagramm</a:t>
            </a:r>
            <a:endParaRPr lang="de-DE" sz="2400" dirty="0"/>
          </a:p>
        </p:txBody>
      </p:sp>
      <p:grpSp>
        <p:nvGrpSpPr>
          <p:cNvPr id="19" name="Gruppieren 18"/>
          <p:cNvGrpSpPr/>
          <p:nvPr/>
        </p:nvGrpSpPr>
        <p:grpSpPr>
          <a:xfrm>
            <a:off x="547902" y="1515764"/>
            <a:ext cx="2627697" cy="2825230"/>
            <a:chOff x="4726004" y="630240"/>
            <a:chExt cx="2627697" cy="2040556"/>
          </a:xfrm>
        </p:grpSpPr>
        <p:sp>
          <p:nvSpPr>
            <p:cNvPr id="53" name="Rechteck 52"/>
            <p:cNvSpPr/>
            <p:nvPr/>
          </p:nvSpPr>
          <p:spPr>
            <a:xfrm>
              <a:off x="4726004" y="630240"/>
              <a:ext cx="2627697" cy="2040556"/>
            </a:xfrm>
            <a:prstGeom prst="rect">
              <a:avLst/>
            </a:prstGeom>
            <a:noFill/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Textfeld 53"/>
            <p:cNvSpPr txBox="1"/>
            <p:nvPr/>
          </p:nvSpPr>
          <p:spPr>
            <a:xfrm>
              <a:off x="4933465" y="642553"/>
              <a:ext cx="22181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ARM Cortex M3</a:t>
              </a:r>
              <a:endParaRPr lang="de-DE" sz="2400" dirty="0"/>
            </a:p>
          </p:txBody>
        </p:sp>
      </p:grpSp>
      <p:sp>
        <p:nvSpPr>
          <p:cNvPr id="55" name="Pfeil nach links und rechts 54"/>
          <p:cNvSpPr/>
          <p:nvPr/>
        </p:nvSpPr>
        <p:spPr>
          <a:xfrm>
            <a:off x="3175597" y="1532812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chemeClr val="tx1"/>
                </a:solidFill>
              </a:rPr>
              <a:t>ICode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56" name="Pfeil nach links und rechts 55"/>
          <p:cNvSpPr/>
          <p:nvPr/>
        </p:nvSpPr>
        <p:spPr>
          <a:xfrm>
            <a:off x="3175599" y="2423071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err="1">
                <a:solidFill>
                  <a:schemeClr val="tx1"/>
                </a:solidFill>
              </a:rPr>
              <a:t>D</a:t>
            </a:r>
            <a:r>
              <a:rPr lang="de-DE" sz="2400" dirty="0" err="1" smtClean="0">
                <a:solidFill>
                  <a:schemeClr val="tx1"/>
                </a:solidFill>
              </a:rPr>
              <a:t>Code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57" name="Pfeil nach links und rechts 56"/>
          <p:cNvSpPr/>
          <p:nvPr/>
        </p:nvSpPr>
        <p:spPr>
          <a:xfrm>
            <a:off x="3175599" y="3382032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chemeClr val="tx1"/>
                </a:solidFill>
              </a:rPr>
              <a:t>System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58" name="Trapezoid 57"/>
          <p:cNvSpPr/>
          <p:nvPr/>
        </p:nvSpPr>
        <p:spPr>
          <a:xfrm rot="5400000">
            <a:off x="3629134" y="2619221"/>
            <a:ext cx="2933407" cy="510139"/>
          </a:xfrm>
          <a:prstGeom prst="trapezoid">
            <a:avLst>
              <a:gd name="adj" fmla="val 94811"/>
            </a:avLst>
          </a:prstGeom>
          <a:solidFill>
            <a:srgbClr val="FFFF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chemeClr val="tx1"/>
                </a:solidFill>
              </a:rPr>
              <a:t>Busmatrix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59" name="Pfeil nach links und rechts 58"/>
          <p:cNvSpPr/>
          <p:nvPr/>
        </p:nvSpPr>
        <p:spPr>
          <a:xfrm>
            <a:off x="5379044" y="1621757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60" name="Pfeil nach links und rechts 59"/>
          <p:cNvSpPr/>
          <p:nvPr/>
        </p:nvSpPr>
        <p:spPr>
          <a:xfrm>
            <a:off x="5379044" y="2494092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61" name="Pfeil nach links und rechts 60"/>
          <p:cNvSpPr/>
          <p:nvPr/>
        </p:nvSpPr>
        <p:spPr>
          <a:xfrm>
            <a:off x="5379044" y="3382032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7044214" y="1621756"/>
            <a:ext cx="2369293" cy="671451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Flash-ROM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64" name="Rechteck 63"/>
          <p:cNvSpPr/>
          <p:nvPr/>
        </p:nvSpPr>
        <p:spPr>
          <a:xfrm>
            <a:off x="7044213" y="2538564"/>
            <a:ext cx="2369293" cy="671451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SRAM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65" name="Textfeld 64"/>
          <p:cNvSpPr txBox="1"/>
          <p:nvPr/>
        </p:nvSpPr>
        <p:spPr>
          <a:xfrm>
            <a:off x="7044213" y="3531397"/>
            <a:ext cx="23692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/>
              <a:t>Periherie</a:t>
            </a:r>
            <a:endParaRPr lang="de-DE" sz="2400" dirty="0"/>
          </a:p>
        </p:txBody>
      </p:sp>
      <p:pic>
        <p:nvPicPr>
          <p:cNvPr id="4" name="Google Shape;17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842038" y="3105758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165;p1"/>
          <p:cNvSpPr/>
          <p:nvPr/>
        </p:nvSpPr>
        <p:spPr>
          <a:xfrm>
            <a:off x="3733910" y="4975100"/>
            <a:ext cx="2858655" cy="1774608"/>
          </a:xfrm>
          <a:prstGeom prst="wedgeRoundRectCallout">
            <a:avLst>
              <a:gd name="adj1" fmla="val -76573"/>
              <a:gd name="adj2" fmla="val -7390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System: Für Daten aus dem SRAM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7869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939"/>
    </mc:Choice>
    <mc:Fallback>
      <p:transition spd="slow" advTm="189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48281" y="183251"/>
            <a:ext cx="3426941" cy="459302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STM32 Blockdiagramm</a:t>
            </a:r>
            <a:endParaRPr lang="de-DE" sz="2400" dirty="0"/>
          </a:p>
        </p:txBody>
      </p:sp>
      <p:grpSp>
        <p:nvGrpSpPr>
          <p:cNvPr id="19" name="Gruppieren 18"/>
          <p:cNvGrpSpPr/>
          <p:nvPr/>
        </p:nvGrpSpPr>
        <p:grpSpPr>
          <a:xfrm>
            <a:off x="547902" y="1515764"/>
            <a:ext cx="2627697" cy="2825230"/>
            <a:chOff x="4726004" y="630240"/>
            <a:chExt cx="2627697" cy="2040556"/>
          </a:xfrm>
        </p:grpSpPr>
        <p:sp>
          <p:nvSpPr>
            <p:cNvPr id="53" name="Rechteck 52"/>
            <p:cNvSpPr/>
            <p:nvPr/>
          </p:nvSpPr>
          <p:spPr>
            <a:xfrm>
              <a:off x="4726004" y="630240"/>
              <a:ext cx="2627697" cy="2040556"/>
            </a:xfrm>
            <a:prstGeom prst="rect">
              <a:avLst/>
            </a:prstGeom>
            <a:noFill/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Textfeld 53"/>
            <p:cNvSpPr txBox="1"/>
            <p:nvPr/>
          </p:nvSpPr>
          <p:spPr>
            <a:xfrm>
              <a:off x="4933465" y="642553"/>
              <a:ext cx="22181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ARM Cortex M3</a:t>
              </a:r>
              <a:endParaRPr lang="de-DE" sz="2400" dirty="0"/>
            </a:p>
          </p:txBody>
        </p:sp>
      </p:grpSp>
      <p:sp>
        <p:nvSpPr>
          <p:cNvPr id="55" name="Pfeil nach links und rechts 54"/>
          <p:cNvSpPr/>
          <p:nvPr/>
        </p:nvSpPr>
        <p:spPr>
          <a:xfrm>
            <a:off x="3175597" y="1532812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chemeClr val="tx1"/>
                </a:solidFill>
              </a:rPr>
              <a:t>ICode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56" name="Pfeil nach links und rechts 55"/>
          <p:cNvSpPr/>
          <p:nvPr/>
        </p:nvSpPr>
        <p:spPr>
          <a:xfrm>
            <a:off x="3175599" y="2423071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err="1">
                <a:solidFill>
                  <a:schemeClr val="tx1"/>
                </a:solidFill>
              </a:rPr>
              <a:t>D</a:t>
            </a:r>
            <a:r>
              <a:rPr lang="de-DE" sz="2400" dirty="0" err="1" smtClean="0">
                <a:solidFill>
                  <a:schemeClr val="tx1"/>
                </a:solidFill>
              </a:rPr>
              <a:t>Code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57" name="Pfeil nach links und rechts 56"/>
          <p:cNvSpPr/>
          <p:nvPr/>
        </p:nvSpPr>
        <p:spPr>
          <a:xfrm>
            <a:off x="3175599" y="3382032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chemeClr val="tx1"/>
                </a:solidFill>
              </a:rPr>
              <a:t>System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58" name="Trapezoid 57"/>
          <p:cNvSpPr/>
          <p:nvPr/>
        </p:nvSpPr>
        <p:spPr>
          <a:xfrm rot="5400000">
            <a:off x="3629134" y="2619221"/>
            <a:ext cx="2933407" cy="510139"/>
          </a:xfrm>
          <a:prstGeom prst="trapezoid">
            <a:avLst>
              <a:gd name="adj" fmla="val 94811"/>
            </a:avLst>
          </a:prstGeom>
          <a:solidFill>
            <a:srgbClr val="FFFF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chemeClr val="tx1"/>
                </a:solidFill>
              </a:rPr>
              <a:t>Busmatrix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59" name="Pfeil nach links und rechts 58"/>
          <p:cNvSpPr/>
          <p:nvPr/>
        </p:nvSpPr>
        <p:spPr>
          <a:xfrm>
            <a:off x="5379044" y="1621757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60" name="Pfeil nach links und rechts 59"/>
          <p:cNvSpPr/>
          <p:nvPr/>
        </p:nvSpPr>
        <p:spPr>
          <a:xfrm>
            <a:off x="5379044" y="2494092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61" name="Pfeil nach links und rechts 60"/>
          <p:cNvSpPr/>
          <p:nvPr/>
        </p:nvSpPr>
        <p:spPr>
          <a:xfrm>
            <a:off x="5379044" y="3382032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7044214" y="1621756"/>
            <a:ext cx="2369293" cy="671451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Flash-ROM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64" name="Rechteck 63"/>
          <p:cNvSpPr/>
          <p:nvPr/>
        </p:nvSpPr>
        <p:spPr>
          <a:xfrm>
            <a:off x="7044213" y="2538564"/>
            <a:ext cx="2369293" cy="671451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SRAM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65" name="Textfeld 64"/>
          <p:cNvSpPr txBox="1"/>
          <p:nvPr/>
        </p:nvSpPr>
        <p:spPr>
          <a:xfrm>
            <a:off x="7044213" y="3531397"/>
            <a:ext cx="23692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/>
              <a:t>Periherie</a:t>
            </a:r>
            <a:endParaRPr lang="de-DE" sz="2400" dirty="0"/>
          </a:p>
        </p:txBody>
      </p:sp>
      <p:pic>
        <p:nvPicPr>
          <p:cNvPr id="4" name="Google Shape;17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595962" y="2784156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165;p1"/>
          <p:cNvSpPr/>
          <p:nvPr/>
        </p:nvSpPr>
        <p:spPr>
          <a:xfrm>
            <a:off x="3733910" y="4975100"/>
            <a:ext cx="2858655" cy="1774608"/>
          </a:xfrm>
          <a:prstGeom prst="wedgeRoundRectCallout">
            <a:avLst>
              <a:gd name="adj1" fmla="val -27077"/>
              <a:gd name="adj2" fmla="val -68484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Die Busmatrix erlaubt beliebige Verbindungen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6402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235"/>
    </mc:Choice>
    <mc:Fallback>
      <p:transition spd="slow" advTm="242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48281" y="183251"/>
            <a:ext cx="3426941" cy="459302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STM32 Blockdiagramm</a:t>
            </a:r>
            <a:endParaRPr lang="de-DE" sz="2400" dirty="0"/>
          </a:p>
        </p:txBody>
      </p:sp>
      <p:grpSp>
        <p:nvGrpSpPr>
          <p:cNvPr id="19" name="Gruppieren 18"/>
          <p:cNvGrpSpPr/>
          <p:nvPr/>
        </p:nvGrpSpPr>
        <p:grpSpPr>
          <a:xfrm>
            <a:off x="547902" y="1515764"/>
            <a:ext cx="2627697" cy="2825230"/>
            <a:chOff x="4726004" y="630240"/>
            <a:chExt cx="2627697" cy="2040556"/>
          </a:xfrm>
        </p:grpSpPr>
        <p:sp>
          <p:nvSpPr>
            <p:cNvPr id="53" name="Rechteck 52"/>
            <p:cNvSpPr/>
            <p:nvPr/>
          </p:nvSpPr>
          <p:spPr>
            <a:xfrm>
              <a:off x="4726004" y="630240"/>
              <a:ext cx="2627697" cy="2040556"/>
            </a:xfrm>
            <a:prstGeom prst="rect">
              <a:avLst/>
            </a:prstGeom>
            <a:noFill/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Textfeld 53"/>
            <p:cNvSpPr txBox="1"/>
            <p:nvPr/>
          </p:nvSpPr>
          <p:spPr>
            <a:xfrm>
              <a:off x="4933465" y="642553"/>
              <a:ext cx="22181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ARM Cortex M3</a:t>
              </a:r>
              <a:endParaRPr lang="de-DE" sz="2400" dirty="0"/>
            </a:p>
          </p:txBody>
        </p:sp>
      </p:grpSp>
      <p:sp>
        <p:nvSpPr>
          <p:cNvPr id="55" name="Pfeil nach links und rechts 54"/>
          <p:cNvSpPr/>
          <p:nvPr/>
        </p:nvSpPr>
        <p:spPr>
          <a:xfrm>
            <a:off x="3175597" y="1532812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chemeClr val="tx1"/>
                </a:solidFill>
              </a:rPr>
              <a:t>ICode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56" name="Pfeil nach links und rechts 55"/>
          <p:cNvSpPr/>
          <p:nvPr/>
        </p:nvSpPr>
        <p:spPr>
          <a:xfrm>
            <a:off x="3175599" y="2423071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err="1">
                <a:solidFill>
                  <a:schemeClr val="tx1"/>
                </a:solidFill>
              </a:rPr>
              <a:t>D</a:t>
            </a:r>
            <a:r>
              <a:rPr lang="de-DE" sz="2400" dirty="0" err="1" smtClean="0">
                <a:solidFill>
                  <a:schemeClr val="tx1"/>
                </a:solidFill>
              </a:rPr>
              <a:t>Code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57" name="Pfeil nach links und rechts 56"/>
          <p:cNvSpPr/>
          <p:nvPr/>
        </p:nvSpPr>
        <p:spPr>
          <a:xfrm>
            <a:off x="3175599" y="3382032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chemeClr val="tx1"/>
                </a:solidFill>
              </a:rPr>
              <a:t>System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58" name="Trapezoid 57"/>
          <p:cNvSpPr/>
          <p:nvPr/>
        </p:nvSpPr>
        <p:spPr>
          <a:xfrm rot="5400000">
            <a:off x="3629134" y="2619221"/>
            <a:ext cx="2933407" cy="510139"/>
          </a:xfrm>
          <a:prstGeom prst="trapezoid">
            <a:avLst>
              <a:gd name="adj" fmla="val 94811"/>
            </a:avLst>
          </a:prstGeom>
          <a:solidFill>
            <a:srgbClr val="FFFF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chemeClr val="tx1"/>
                </a:solidFill>
              </a:rPr>
              <a:t>Busmatrix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59" name="Pfeil nach links und rechts 58"/>
          <p:cNvSpPr/>
          <p:nvPr/>
        </p:nvSpPr>
        <p:spPr>
          <a:xfrm>
            <a:off x="5379044" y="1621757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60" name="Pfeil nach links und rechts 59"/>
          <p:cNvSpPr/>
          <p:nvPr/>
        </p:nvSpPr>
        <p:spPr>
          <a:xfrm>
            <a:off x="5379044" y="2494092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61" name="Pfeil nach links und rechts 60"/>
          <p:cNvSpPr/>
          <p:nvPr/>
        </p:nvSpPr>
        <p:spPr>
          <a:xfrm>
            <a:off x="5379044" y="3382032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7044214" y="1621756"/>
            <a:ext cx="2369293" cy="671451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Flash-ROM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64" name="Rechteck 63"/>
          <p:cNvSpPr/>
          <p:nvPr/>
        </p:nvSpPr>
        <p:spPr>
          <a:xfrm>
            <a:off x="7044213" y="2538564"/>
            <a:ext cx="2369293" cy="671451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SRAM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65" name="Textfeld 64"/>
          <p:cNvSpPr txBox="1"/>
          <p:nvPr/>
        </p:nvSpPr>
        <p:spPr>
          <a:xfrm>
            <a:off x="7044213" y="3531397"/>
            <a:ext cx="23692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/>
              <a:t>Periherie</a:t>
            </a:r>
            <a:endParaRPr lang="de-DE" sz="2400" dirty="0"/>
          </a:p>
        </p:txBody>
      </p:sp>
      <p:pic>
        <p:nvPicPr>
          <p:cNvPr id="4" name="Google Shape;17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36105" y="4358042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165;p1"/>
          <p:cNvSpPr/>
          <p:nvPr/>
        </p:nvSpPr>
        <p:spPr>
          <a:xfrm>
            <a:off x="3733910" y="4975100"/>
            <a:ext cx="2858655" cy="1774608"/>
          </a:xfrm>
          <a:prstGeom prst="wedgeRoundRectCallout">
            <a:avLst>
              <a:gd name="adj1" fmla="val -27077"/>
              <a:gd name="adj2" fmla="val -68484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Die Busmatrix erlaubt beliebige Verbindungen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6509563"/>
              </p:ext>
            </p:extLst>
          </p:nvPr>
        </p:nvGraphicFramePr>
        <p:xfrm>
          <a:off x="1954998" y="4084054"/>
          <a:ext cx="81280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r>
                        <a:rPr lang="de-DE" dirty="0" err="1" smtClean="0"/>
                        <a:t>ICode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 smtClean="0"/>
                        <a:t>DCode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System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/>
                        <a:t>X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X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X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Flash-ROM</a:t>
                      </a:r>
                      <a:endParaRPr lang="de-D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/>
                        <a:t>X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X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X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SRAM</a:t>
                      </a:r>
                      <a:endParaRPr lang="de-D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/>
                        <a:t>X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X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X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Peripherie</a:t>
                      </a:r>
                      <a:endParaRPr lang="de-DE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920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106"/>
    </mc:Choice>
    <mc:Fallback>
      <p:transition spd="slow" advTm="151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48281" y="183251"/>
            <a:ext cx="3426941" cy="459302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STM32 Blockdiagramm</a:t>
            </a:r>
            <a:endParaRPr lang="de-DE" sz="2400" dirty="0"/>
          </a:p>
        </p:txBody>
      </p:sp>
      <p:grpSp>
        <p:nvGrpSpPr>
          <p:cNvPr id="19" name="Gruppieren 18"/>
          <p:cNvGrpSpPr/>
          <p:nvPr/>
        </p:nvGrpSpPr>
        <p:grpSpPr>
          <a:xfrm>
            <a:off x="547902" y="1515764"/>
            <a:ext cx="2627697" cy="2825230"/>
            <a:chOff x="4726004" y="630240"/>
            <a:chExt cx="2627697" cy="2040556"/>
          </a:xfrm>
        </p:grpSpPr>
        <p:sp>
          <p:nvSpPr>
            <p:cNvPr id="53" name="Rechteck 52"/>
            <p:cNvSpPr/>
            <p:nvPr/>
          </p:nvSpPr>
          <p:spPr>
            <a:xfrm>
              <a:off x="4726004" y="630240"/>
              <a:ext cx="2627697" cy="2040556"/>
            </a:xfrm>
            <a:prstGeom prst="rect">
              <a:avLst/>
            </a:prstGeom>
            <a:noFill/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Textfeld 53"/>
            <p:cNvSpPr txBox="1"/>
            <p:nvPr/>
          </p:nvSpPr>
          <p:spPr>
            <a:xfrm>
              <a:off x="4933465" y="642553"/>
              <a:ext cx="22181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ARM Cortex M3</a:t>
              </a:r>
              <a:endParaRPr lang="de-DE" sz="2400" dirty="0"/>
            </a:p>
          </p:txBody>
        </p:sp>
      </p:grpSp>
      <p:sp>
        <p:nvSpPr>
          <p:cNvPr id="55" name="Pfeil nach links und rechts 54"/>
          <p:cNvSpPr/>
          <p:nvPr/>
        </p:nvSpPr>
        <p:spPr>
          <a:xfrm>
            <a:off x="3175597" y="1532812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chemeClr val="tx1"/>
                </a:solidFill>
              </a:rPr>
              <a:t>ICode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56" name="Pfeil nach links und rechts 55"/>
          <p:cNvSpPr/>
          <p:nvPr/>
        </p:nvSpPr>
        <p:spPr>
          <a:xfrm>
            <a:off x="3175599" y="2423071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err="1">
                <a:solidFill>
                  <a:schemeClr val="tx1"/>
                </a:solidFill>
              </a:rPr>
              <a:t>D</a:t>
            </a:r>
            <a:r>
              <a:rPr lang="de-DE" sz="2400" dirty="0" err="1" smtClean="0">
                <a:solidFill>
                  <a:schemeClr val="tx1"/>
                </a:solidFill>
              </a:rPr>
              <a:t>Code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57" name="Pfeil nach links und rechts 56"/>
          <p:cNvSpPr/>
          <p:nvPr/>
        </p:nvSpPr>
        <p:spPr>
          <a:xfrm>
            <a:off x="3175599" y="3382032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chemeClr val="tx1"/>
                </a:solidFill>
              </a:rPr>
              <a:t>System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58" name="Trapezoid 57"/>
          <p:cNvSpPr/>
          <p:nvPr/>
        </p:nvSpPr>
        <p:spPr>
          <a:xfrm rot="5400000">
            <a:off x="3629134" y="2619221"/>
            <a:ext cx="2933407" cy="510139"/>
          </a:xfrm>
          <a:prstGeom prst="trapezoid">
            <a:avLst>
              <a:gd name="adj" fmla="val 94811"/>
            </a:avLst>
          </a:prstGeom>
          <a:solidFill>
            <a:srgbClr val="FFFF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chemeClr val="tx1"/>
                </a:solidFill>
              </a:rPr>
              <a:t>Busmatrix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59" name="Pfeil nach links und rechts 58"/>
          <p:cNvSpPr/>
          <p:nvPr/>
        </p:nvSpPr>
        <p:spPr>
          <a:xfrm>
            <a:off x="5379044" y="1621757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60" name="Pfeil nach links und rechts 59"/>
          <p:cNvSpPr/>
          <p:nvPr/>
        </p:nvSpPr>
        <p:spPr>
          <a:xfrm>
            <a:off x="5379044" y="2494092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61" name="Pfeil nach links und rechts 60"/>
          <p:cNvSpPr/>
          <p:nvPr/>
        </p:nvSpPr>
        <p:spPr>
          <a:xfrm>
            <a:off x="5379044" y="3382032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7044214" y="1621756"/>
            <a:ext cx="2369293" cy="671451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Flash-ROM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64" name="Rechteck 63"/>
          <p:cNvSpPr/>
          <p:nvPr/>
        </p:nvSpPr>
        <p:spPr>
          <a:xfrm>
            <a:off x="7044213" y="2538564"/>
            <a:ext cx="2369293" cy="671451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SRAM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65" name="Textfeld 64"/>
          <p:cNvSpPr txBox="1"/>
          <p:nvPr/>
        </p:nvSpPr>
        <p:spPr>
          <a:xfrm>
            <a:off x="7044213" y="3531397"/>
            <a:ext cx="23692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/>
              <a:t>Periherie</a:t>
            </a:r>
            <a:endParaRPr lang="de-DE" sz="2400" dirty="0"/>
          </a:p>
        </p:txBody>
      </p:sp>
      <p:pic>
        <p:nvPicPr>
          <p:cNvPr id="4" name="Google Shape;172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082025" y="4358042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165;p1"/>
          <p:cNvSpPr/>
          <p:nvPr/>
        </p:nvSpPr>
        <p:spPr>
          <a:xfrm>
            <a:off x="3921579" y="4647841"/>
            <a:ext cx="2858655" cy="1774608"/>
          </a:xfrm>
          <a:prstGeom prst="wedgeRoundRectCallout">
            <a:avLst>
              <a:gd name="adj1" fmla="val -67145"/>
              <a:gd name="adj2" fmla="val -2617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Bei den Datenverbindungen handelt es sich um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AHB-Lite Busse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2973469" y="642553"/>
            <a:ext cx="43128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solidFill>
                  <a:srgbClr val="FF0000"/>
                </a:solidFill>
              </a:rPr>
              <a:t>Advanced</a:t>
            </a:r>
            <a:r>
              <a:rPr lang="de-DE" sz="2400" dirty="0" smtClean="0">
                <a:solidFill>
                  <a:srgbClr val="FF0000"/>
                </a:solidFill>
              </a:rPr>
              <a:t> High Performance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842207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1362"/>
    </mc:Choice>
    <mc:Fallback>
      <p:transition spd="slow" advTm="513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48281" y="183251"/>
            <a:ext cx="3426941" cy="459302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STM32 Blockdiagramm</a:t>
            </a:r>
            <a:endParaRPr lang="de-DE" sz="2400" dirty="0"/>
          </a:p>
        </p:txBody>
      </p:sp>
      <p:grpSp>
        <p:nvGrpSpPr>
          <p:cNvPr id="19" name="Gruppieren 18"/>
          <p:cNvGrpSpPr/>
          <p:nvPr/>
        </p:nvGrpSpPr>
        <p:grpSpPr>
          <a:xfrm>
            <a:off x="547902" y="1515764"/>
            <a:ext cx="2627697" cy="2825230"/>
            <a:chOff x="4726004" y="630240"/>
            <a:chExt cx="2627697" cy="2040556"/>
          </a:xfrm>
        </p:grpSpPr>
        <p:sp>
          <p:nvSpPr>
            <p:cNvPr id="53" name="Rechteck 52"/>
            <p:cNvSpPr/>
            <p:nvPr/>
          </p:nvSpPr>
          <p:spPr>
            <a:xfrm>
              <a:off x="4726004" y="630240"/>
              <a:ext cx="2627697" cy="2040556"/>
            </a:xfrm>
            <a:prstGeom prst="rect">
              <a:avLst/>
            </a:prstGeom>
            <a:noFill/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Textfeld 53"/>
            <p:cNvSpPr txBox="1"/>
            <p:nvPr/>
          </p:nvSpPr>
          <p:spPr>
            <a:xfrm>
              <a:off x="4933465" y="642553"/>
              <a:ext cx="22181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ARM Cortex M3</a:t>
              </a:r>
              <a:endParaRPr lang="de-DE" sz="2400" dirty="0"/>
            </a:p>
          </p:txBody>
        </p:sp>
      </p:grpSp>
      <p:sp>
        <p:nvSpPr>
          <p:cNvPr id="55" name="Pfeil nach links und rechts 54"/>
          <p:cNvSpPr/>
          <p:nvPr/>
        </p:nvSpPr>
        <p:spPr>
          <a:xfrm>
            <a:off x="3175597" y="1532812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chemeClr val="tx1"/>
                </a:solidFill>
              </a:rPr>
              <a:t>ICode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56" name="Pfeil nach links und rechts 55"/>
          <p:cNvSpPr/>
          <p:nvPr/>
        </p:nvSpPr>
        <p:spPr>
          <a:xfrm>
            <a:off x="3175599" y="2423071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err="1">
                <a:solidFill>
                  <a:schemeClr val="tx1"/>
                </a:solidFill>
              </a:rPr>
              <a:t>D</a:t>
            </a:r>
            <a:r>
              <a:rPr lang="de-DE" sz="2400" dirty="0" err="1" smtClean="0">
                <a:solidFill>
                  <a:schemeClr val="tx1"/>
                </a:solidFill>
              </a:rPr>
              <a:t>Code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57" name="Pfeil nach links und rechts 56"/>
          <p:cNvSpPr/>
          <p:nvPr/>
        </p:nvSpPr>
        <p:spPr>
          <a:xfrm>
            <a:off x="3175599" y="3382032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chemeClr val="tx1"/>
                </a:solidFill>
              </a:rPr>
              <a:t>System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58" name="Trapezoid 57"/>
          <p:cNvSpPr/>
          <p:nvPr/>
        </p:nvSpPr>
        <p:spPr>
          <a:xfrm rot="5400000">
            <a:off x="3629134" y="2619221"/>
            <a:ext cx="2933407" cy="510139"/>
          </a:xfrm>
          <a:prstGeom prst="trapezoid">
            <a:avLst>
              <a:gd name="adj" fmla="val 94811"/>
            </a:avLst>
          </a:prstGeom>
          <a:solidFill>
            <a:srgbClr val="FFFF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chemeClr val="tx1"/>
                </a:solidFill>
              </a:rPr>
              <a:t>Busmatrix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60" name="Pfeil nach links und rechts 59"/>
          <p:cNvSpPr/>
          <p:nvPr/>
        </p:nvSpPr>
        <p:spPr>
          <a:xfrm>
            <a:off x="5379044" y="2494092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61" name="Pfeil nach links und rechts 60"/>
          <p:cNvSpPr/>
          <p:nvPr/>
        </p:nvSpPr>
        <p:spPr>
          <a:xfrm>
            <a:off x="5379044" y="3382032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7044214" y="1621756"/>
            <a:ext cx="2369293" cy="671451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Flash-ROM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64" name="Rechteck 63"/>
          <p:cNvSpPr/>
          <p:nvPr/>
        </p:nvSpPr>
        <p:spPr>
          <a:xfrm>
            <a:off x="7044213" y="2538564"/>
            <a:ext cx="2369293" cy="671451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SRAM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65" name="Textfeld 64"/>
          <p:cNvSpPr txBox="1"/>
          <p:nvPr/>
        </p:nvSpPr>
        <p:spPr>
          <a:xfrm>
            <a:off x="7044213" y="3531397"/>
            <a:ext cx="23692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/>
              <a:t>Periherie</a:t>
            </a:r>
            <a:endParaRPr lang="de-DE" sz="2400" dirty="0"/>
          </a:p>
        </p:txBody>
      </p:sp>
      <p:sp>
        <p:nvSpPr>
          <p:cNvPr id="59" name="Pfeil nach links und rechts 58"/>
          <p:cNvSpPr/>
          <p:nvPr/>
        </p:nvSpPr>
        <p:spPr>
          <a:xfrm>
            <a:off x="533461" y="237460"/>
            <a:ext cx="11262296" cy="6063544"/>
          </a:xfrm>
          <a:prstGeom prst="leftRightArrow">
            <a:avLst>
              <a:gd name="adj1" fmla="val 81297"/>
              <a:gd name="adj2" fmla="val 50000"/>
            </a:avLst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3" name="Pfeil nach rechts 2"/>
          <p:cNvSpPr/>
          <p:nvPr/>
        </p:nvSpPr>
        <p:spPr>
          <a:xfrm>
            <a:off x="3175596" y="863886"/>
            <a:ext cx="6237910" cy="99697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Adressbus HADDR mit 32 Adressleitungen</a:t>
            </a:r>
            <a:endParaRPr lang="de-DE" dirty="0"/>
          </a:p>
        </p:txBody>
      </p:sp>
      <p:sp>
        <p:nvSpPr>
          <p:cNvPr id="21" name="Pfeil nach rechts 20"/>
          <p:cNvSpPr/>
          <p:nvPr/>
        </p:nvSpPr>
        <p:spPr>
          <a:xfrm>
            <a:off x="3175594" y="3669134"/>
            <a:ext cx="6237912" cy="1648718"/>
          </a:xfrm>
          <a:prstGeom prst="rightArrow">
            <a:avLst>
              <a:gd name="adj1" fmla="val 65046"/>
              <a:gd name="adj2" fmla="val 3077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Steuerbus mit u. a.:</a:t>
            </a:r>
          </a:p>
          <a:p>
            <a:pPr algn="ctr"/>
            <a:r>
              <a:rPr lang="de-DE" dirty="0" smtClean="0"/>
              <a:t>HSEL Leitung zur Speicherauswahl</a:t>
            </a:r>
          </a:p>
          <a:p>
            <a:pPr algn="ctr"/>
            <a:r>
              <a:rPr lang="de-DE" dirty="0" smtClean="0"/>
              <a:t>HWRITE Leitung zur Auswahl: Lesen oder Schreiben</a:t>
            </a:r>
            <a:endParaRPr lang="de-DE" dirty="0"/>
          </a:p>
        </p:txBody>
      </p:sp>
      <p:sp>
        <p:nvSpPr>
          <p:cNvPr id="22" name="Pfeil nach rechts 21"/>
          <p:cNvSpPr/>
          <p:nvPr/>
        </p:nvSpPr>
        <p:spPr>
          <a:xfrm>
            <a:off x="3175596" y="1936698"/>
            <a:ext cx="6237910" cy="99697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Datenbus HWDATA mit 32 Datenleitungen</a:t>
            </a:r>
            <a:endParaRPr lang="de-DE" dirty="0"/>
          </a:p>
        </p:txBody>
      </p:sp>
      <p:sp>
        <p:nvSpPr>
          <p:cNvPr id="7" name="Pfeil nach links 6"/>
          <p:cNvSpPr/>
          <p:nvPr/>
        </p:nvSpPr>
        <p:spPr>
          <a:xfrm>
            <a:off x="3175595" y="2837716"/>
            <a:ext cx="6237911" cy="89718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Datenbus HRDATA mit 32 Datenleitungen</a:t>
            </a:r>
            <a:endParaRPr lang="de-DE" dirty="0"/>
          </a:p>
        </p:txBody>
      </p:sp>
      <p:sp>
        <p:nvSpPr>
          <p:cNvPr id="28" name="Textfeld 27"/>
          <p:cNvSpPr txBox="1"/>
          <p:nvPr/>
        </p:nvSpPr>
        <p:spPr>
          <a:xfrm>
            <a:off x="3960402" y="314239"/>
            <a:ext cx="4894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solidFill>
                  <a:srgbClr val="FF0000"/>
                </a:solidFill>
              </a:rPr>
              <a:t>Advanced</a:t>
            </a:r>
            <a:r>
              <a:rPr lang="de-DE" sz="2400" dirty="0" smtClean="0">
                <a:solidFill>
                  <a:srgbClr val="FF0000"/>
                </a:solidFill>
              </a:rPr>
              <a:t> High Performance (AHP)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4" name="Google Shape;172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901540" y="863886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165;p1"/>
          <p:cNvSpPr/>
          <p:nvPr/>
        </p:nvSpPr>
        <p:spPr>
          <a:xfrm>
            <a:off x="3960402" y="1676922"/>
            <a:ext cx="3615349" cy="1328363"/>
          </a:xfrm>
          <a:prstGeom prst="wedgeRoundRectCallout">
            <a:avLst>
              <a:gd name="adj1" fmla="val -68742"/>
              <a:gd name="adj2" fmla="val -47916"/>
              <a:gd name="adj3" fmla="val 0"/>
            </a:avLst>
          </a:prstGeom>
          <a:solidFill>
            <a:schemeClr val="accent5">
              <a:lumMod val="20000"/>
              <a:lumOff val="80000"/>
            </a:schemeClr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Es können 2</a:t>
            </a:r>
            <a:r>
              <a:rPr lang="de-DE" sz="2400" baseline="300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32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Byte andressiert werden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241763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6209"/>
    </mc:Choice>
    <mc:Fallback>
      <p:transition spd="slow" advTm="762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48281" y="183251"/>
            <a:ext cx="3426941" cy="459302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STM32 Blockdiagramm</a:t>
            </a:r>
            <a:endParaRPr lang="de-DE" sz="2400" dirty="0"/>
          </a:p>
        </p:txBody>
      </p:sp>
      <p:grpSp>
        <p:nvGrpSpPr>
          <p:cNvPr id="19" name="Gruppieren 18"/>
          <p:cNvGrpSpPr/>
          <p:nvPr/>
        </p:nvGrpSpPr>
        <p:grpSpPr>
          <a:xfrm>
            <a:off x="547902" y="1515764"/>
            <a:ext cx="2627697" cy="2825230"/>
            <a:chOff x="4726004" y="630240"/>
            <a:chExt cx="2627697" cy="2040556"/>
          </a:xfrm>
        </p:grpSpPr>
        <p:sp>
          <p:nvSpPr>
            <p:cNvPr id="53" name="Rechteck 52"/>
            <p:cNvSpPr/>
            <p:nvPr/>
          </p:nvSpPr>
          <p:spPr>
            <a:xfrm>
              <a:off x="4726004" y="630240"/>
              <a:ext cx="2627697" cy="2040556"/>
            </a:xfrm>
            <a:prstGeom prst="rect">
              <a:avLst/>
            </a:prstGeom>
            <a:noFill/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Textfeld 53"/>
            <p:cNvSpPr txBox="1"/>
            <p:nvPr/>
          </p:nvSpPr>
          <p:spPr>
            <a:xfrm>
              <a:off x="4933465" y="642553"/>
              <a:ext cx="22181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ARM Cortex M3</a:t>
              </a:r>
              <a:endParaRPr lang="de-DE" sz="2400" dirty="0"/>
            </a:p>
          </p:txBody>
        </p:sp>
      </p:grpSp>
      <p:sp>
        <p:nvSpPr>
          <p:cNvPr id="55" name="Pfeil nach links und rechts 54"/>
          <p:cNvSpPr/>
          <p:nvPr/>
        </p:nvSpPr>
        <p:spPr>
          <a:xfrm>
            <a:off x="3175597" y="1532812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chemeClr val="tx1"/>
                </a:solidFill>
              </a:rPr>
              <a:t>ICode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56" name="Pfeil nach links und rechts 55"/>
          <p:cNvSpPr/>
          <p:nvPr/>
        </p:nvSpPr>
        <p:spPr>
          <a:xfrm>
            <a:off x="3175599" y="2423071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err="1">
                <a:solidFill>
                  <a:schemeClr val="tx1"/>
                </a:solidFill>
              </a:rPr>
              <a:t>D</a:t>
            </a:r>
            <a:r>
              <a:rPr lang="de-DE" sz="2400" dirty="0" err="1" smtClean="0">
                <a:solidFill>
                  <a:schemeClr val="tx1"/>
                </a:solidFill>
              </a:rPr>
              <a:t>Code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57" name="Pfeil nach links und rechts 56"/>
          <p:cNvSpPr/>
          <p:nvPr/>
        </p:nvSpPr>
        <p:spPr>
          <a:xfrm>
            <a:off x="3175599" y="3382032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chemeClr val="tx1"/>
                </a:solidFill>
              </a:rPr>
              <a:t>System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58" name="Trapezoid 57"/>
          <p:cNvSpPr/>
          <p:nvPr/>
        </p:nvSpPr>
        <p:spPr>
          <a:xfrm rot="5400000">
            <a:off x="3629134" y="2619221"/>
            <a:ext cx="2933407" cy="510139"/>
          </a:xfrm>
          <a:prstGeom prst="trapezoid">
            <a:avLst>
              <a:gd name="adj" fmla="val 94811"/>
            </a:avLst>
          </a:prstGeom>
          <a:solidFill>
            <a:srgbClr val="FFFF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chemeClr val="tx1"/>
                </a:solidFill>
              </a:rPr>
              <a:t>Busmatrix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60" name="Pfeil nach links und rechts 59"/>
          <p:cNvSpPr/>
          <p:nvPr/>
        </p:nvSpPr>
        <p:spPr>
          <a:xfrm>
            <a:off x="5379044" y="2494092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61" name="Pfeil nach links und rechts 60"/>
          <p:cNvSpPr/>
          <p:nvPr/>
        </p:nvSpPr>
        <p:spPr>
          <a:xfrm>
            <a:off x="5379044" y="3382032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7044214" y="1621756"/>
            <a:ext cx="2369293" cy="671451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Flash-ROM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64" name="Rechteck 63"/>
          <p:cNvSpPr/>
          <p:nvPr/>
        </p:nvSpPr>
        <p:spPr>
          <a:xfrm>
            <a:off x="7044213" y="2538564"/>
            <a:ext cx="2369293" cy="671451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SRAM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65" name="Textfeld 64"/>
          <p:cNvSpPr txBox="1"/>
          <p:nvPr/>
        </p:nvSpPr>
        <p:spPr>
          <a:xfrm>
            <a:off x="7044213" y="3531397"/>
            <a:ext cx="23692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/>
              <a:t>Periherie</a:t>
            </a:r>
            <a:endParaRPr lang="de-DE" sz="2400" dirty="0"/>
          </a:p>
        </p:txBody>
      </p:sp>
      <p:sp>
        <p:nvSpPr>
          <p:cNvPr id="59" name="Pfeil nach links und rechts 58"/>
          <p:cNvSpPr/>
          <p:nvPr/>
        </p:nvSpPr>
        <p:spPr>
          <a:xfrm>
            <a:off x="533461" y="237460"/>
            <a:ext cx="11262296" cy="6063544"/>
          </a:xfrm>
          <a:prstGeom prst="leftRightArrow">
            <a:avLst>
              <a:gd name="adj1" fmla="val 81297"/>
              <a:gd name="adj2" fmla="val 50000"/>
            </a:avLst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3" name="Pfeil nach rechts 2"/>
          <p:cNvSpPr/>
          <p:nvPr/>
        </p:nvSpPr>
        <p:spPr>
          <a:xfrm>
            <a:off x="3175596" y="863886"/>
            <a:ext cx="6237910" cy="99697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Adressbus HADDR mit 32 Adressleitungen</a:t>
            </a:r>
            <a:endParaRPr lang="de-DE" dirty="0"/>
          </a:p>
        </p:txBody>
      </p:sp>
      <p:sp>
        <p:nvSpPr>
          <p:cNvPr id="21" name="Pfeil nach rechts 20"/>
          <p:cNvSpPr/>
          <p:nvPr/>
        </p:nvSpPr>
        <p:spPr>
          <a:xfrm>
            <a:off x="3175594" y="3669134"/>
            <a:ext cx="6237912" cy="1648718"/>
          </a:xfrm>
          <a:prstGeom prst="rightArrow">
            <a:avLst>
              <a:gd name="adj1" fmla="val 65046"/>
              <a:gd name="adj2" fmla="val 3077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Steuerbus mit u. a.:</a:t>
            </a:r>
          </a:p>
          <a:p>
            <a:pPr algn="ctr"/>
            <a:r>
              <a:rPr lang="de-DE" dirty="0" smtClean="0"/>
              <a:t>HSEL Leitung zur Speicherauswahl</a:t>
            </a:r>
          </a:p>
          <a:p>
            <a:pPr algn="ctr"/>
            <a:r>
              <a:rPr lang="de-DE" dirty="0" smtClean="0"/>
              <a:t>HWRITE Leitung zur Auswahl: Lesen oder Schreiben</a:t>
            </a:r>
            <a:endParaRPr lang="de-DE" dirty="0"/>
          </a:p>
        </p:txBody>
      </p:sp>
      <p:sp>
        <p:nvSpPr>
          <p:cNvPr id="22" name="Pfeil nach rechts 21"/>
          <p:cNvSpPr/>
          <p:nvPr/>
        </p:nvSpPr>
        <p:spPr>
          <a:xfrm>
            <a:off x="3175596" y="1936698"/>
            <a:ext cx="6237910" cy="99697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Datenbus HWDATA mit 32 Datenleitungen</a:t>
            </a:r>
            <a:endParaRPr lang="de-DE" dirty="0"/>
          </a:p>
        </p:txBody>
      </p:sp>
      <p:sp>
        <p:nvSpPr>
          <p:cNvPr id="7" name="Pfeil nach links 6"/>
          <p:cNvSpPr/>
          <p:nvPr/>
        </p:nvSpPr>
        <p:spPr>
          <a:xfrm>
            <a:off x="3175595" y="2837716"/>
            <a:ext cx="6237911" cy="89718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Datenbus HRDATA mit 32 Datenleitungen</a:t>
            </a:r>
            <a:endParaRPr lang="de-DE" dirty="0"/>
          </a:p>
        </p:txBody>
      </p:sp>
      <p:sp>
        <p:nvSpPr>
          <p:cNvPr id="28" name="Textfeld 27"/>
          <p:cNvSpPr txBox="1"/>
          <p:nvPr/>
        </p:nvSpPr>
        <p:spPr>
          <a:xfrm>
            <a:off x="3960402" y="314239"/>
            <a:ext cx="4894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solidFill>
                  <a:srgbClr val="FF0000"/>
                </a:solidFill>
              </a:rPr>
              <a:t>Advanced</a:t>
            </a:r>
            <a:r>
              <a:rPr lang="de-DE" sz="2400" dirty="0" smtClean="0">
                <a:solidFill>
                  <a:srgbClr val="FF0000"/>
                </a:solidFill>
              </a:rPr>
              <a:t> High Performance (AHP)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4" name="Google Shape;172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209671" y="1968945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165;p1"/>
          <p:cNvSpPr/>
          <p:nvPr/>
        </p:nvSpPr>
        <p:spPr>
          <a:xfrm>
            <a:off x="4273851" y="2755156"/>
            <a:ext cx="3615349" cy="1328363"/>
          </a:xfrm>
          <a:prstGeom prst="wedgeRoundRectCallout">
            <a:avLst>
              <a:gd name="adj1" fmla="val -68742"/>
              <a:gd name="adj2" fmla="val -47916"/>
              <a:gd name="adj3" fmla="val 0"/>
            </a:avLst>
          </a:prstGeom>
          <a:solidFill>
            <a:schemeClr val="accent5">
              <a:lumMod val="20000"/>
              <a:lumOff val="80000"/>
            </a:schemeClr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4 Byte gleichzeitig in den Speicher geschrieben werden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227580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511"/>
    </mc:Choice>
    <mc:Fallback>
      <p:transition spd="slow" advTm="215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48281" y="183251"/>
            <a:ext cx="3426941" cy="459302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STM32 Blockdiagramm</a:t>
            </a:r>
            <a:endParaRPr lang="de-DE" sz="2400" dirty="0"/>
          </a:p>
        </p:txBody>
      </p:sp>
      <p:pic>
        <p:nvPicPr>
          <p:cNvPr id="4" name="Google Shape;17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315385" y="2380102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165;p1"/>
          <p:cNvSpPr/>
          <p:nvPr/>
        </p:nvSpPr>
        <p:spPr>
          <a:xfrm>
            <a:off x="1152308" y="4950187"/>
            <a:ext cx="3496693" cy="1171480"/>
          </a:xfrm>
          <a:prstGeom prst="wedgeRoundRectCallout">
            <a:avLst>
              <a:gd name="adj1" fmla="val 28186"/>
              <a:gd name="adj2" fmla="val -11163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Die ARM Cortex M CPU hat 16 32 Bit Register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4748806" y="1516964"/>
            <a:ext cx="1049153" cy="3212074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6080131" y="1870119"/>
            <a:ext cx="1023314" cy="85383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MUL</a:t>
            </a:r>
          </a:p>
          <a:p>
            <a:pPr algn="ctr"/>
            <a:r>
              <a:rPr lang="de-DE" dirty="0" smtClean="0">
                <a:solidFill>
                  <a:schemeClr val="tx1"/>
                </a:solidFill>
              </a:rPr>
              <a:t>DIV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7352634" y="793694"/>
            <a:ext cx="1023314" cy="85383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Barrel-</a:t>
            </a:r>
          </a:p>
          <a:p>
            <a:pPr algn="ctr"/>
            <a:r>
              <a:rPr lang="de-DE" dirty="0" err="1" smtClean="0">
                <a:solidFill>
                  <a:schemeClr val="tx1"/>
                </a:solidFill>
              </a:rPr>
              <a:t>shifter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9" name="Freihandform 8"/>
          <p:cNvSpPr/>
          <p:nvPr/>
        </p:nvSpPr>
        <p:spPr>
          <a:xfrm>
            <a:off x="9028497" y="841820"/>
            <a:ext cx="798897" cy="2873532"/>
          </a:xfrm>
          <a:custGeom>
            <a:avLst/>
            <a:gdLst>
              <a:gd name="connsiteX0" fmla="*/ 28876 w 798897"/>
              <a:gd name="connsiteY0" fmla="*/ 0 h 1838426"/>
              <a:gd name="connsiteX1" fmla="*/ 798897 w 798897"/>
              <a:gd name="connsiteY1" fmla="*/ 442762 h 1838426"/>
              <a:gd name="connsiteX2" fmla="*/ 798897 w 798897"/>
              <a:gd name="connsiteY2" fmla="*/ 1491916 h 1838426"/>
              <a:gd name="connsiteX3" fmla="*/ 28876 w 798897"/>
              <a:gd name="connsiteY3" fmla="*/ 1838426 h 1838426"/>
              <a:gd name="connsiteX4" fmla="*/ 28876 w 798897"/>
              <a:gd name="connsiteY4" fmla="*/ 1395663 h 1838426"/>
              <a:gd name="connsiteX5" fmla="*/ 154004 w 798897"/>
              <a:gd name="connsiteY5" fmla="*/ 1376413 h 1838426"/>
              <a:gd name="connsiteX6" fmla="*/ 144379 w 798897"/>
              <a:gd name="connsiteY6" fmla="*/ 548640 h 1838426"/>
              <a:gd name="connsiteX7" fmla="*/ 0 w 798897"/>
              <a:gd name="connsiteY7" fmla="*/ 539015 h 1838426"/>
              <a:gd name="connsiteX8" fmla="*/ 28876 w 798897"/>
              <a:gd name="connsiteY8" fmla="*/ 0 h 1838426"/>
              <a:gd name="connsiteX0" fmla="*/ 19251 w 798897"/>
              <a:gd name="connsiteY0" fmla="*/ 0 h 1838426"/>
              <a:gd name="connsiteX1" fmla="*/ 798897 w 798897"/>
              <a:gd name="connsiteY1" fmla="*/ 442762 h 1838426"/>
              <a:gd name="connsiteX2" fmla="*/ 798897 w 798897"/>
              <a:gd name="connsiteY2" fmla="*/ 1491916 h 1838426"/>
              <a:gd name="connsiteX3" fmla="*/ 28876 w 798897"/>
              <a:gd name="connsiteY3" fmla="*/ 1838426 h 1838426"/>
              <a:gd name="connsiteX4" fmla="*/ 28876 w 798897"/>
              <a:gd name="connsiteY4" fmla="*/ 1395663 h 1838426"/>
              <a:gd name="connsiteX5" fmla="*/ 154004 w 798897"/>
              <a:gd name="connsiteY5" fmla="*/ 1376413 h 1838426"/>
              <a:gd name="connsiteX6" fmla="*/ 144379 w 798897"/>
              <a:gd name="connsiteY6" fmla="*/ 548640 h 1838426"/>
              <a:gd name="connsiteX7" fmla="*/ 0 w 798897"/>
              <a:gd name="connsiteY7" fmla="*/ 539015 h 1838426"/>
              <a:gd name="connsiteX8" fmla="*/ 19251 w 798897"/>
              <a:gd name="connsiteY8" fmla="*/ 0 h 1838426"/>
              <a:gd name="connsiteX0" fmla="*/ 9626 w 798897"/>
              <a:gd name="connsiteY0" fmla="*/ 0 h 1808143"/>
              <a:gd name="connsiteX1" fmla="*/ 798897 w 798897"/>
              <a:gd name="connsiteY1" fmla="*/ 412479 h 1808143"/>
              <a:gd name="connsiteX2" fmla="*/ 798897 w 798897"/>
              <a:gd name="connsiteY2" fmla="*/ 1461633 h 1808143"/>
              <a:gd name="connsiteX3" fmla="*/ 28876 w 798897"/>
              <a:gd name="connsiteY3" fmla="*/ 1808143 h 1808143"/>
              <a:gd name="connsiteX4" fmla="*/ 28876 w 798897"/>
              <a:gd name="connsiteY4" fmla="*/ 1365380 h 1808143"/>
              <a:gd name="connsiteX5" fmla="*/ 154004 w 798897"/>
              <a:gd name="connsiteY5" fmla="*/ 1346130 h 1808143"/>
              <a:gd name="connsiteX6" fmla="*/ 144379 w 798897"/>
              <a:gd name="connsiteY6" fmla="*/ 518357 h 1808143"/>
              <a:gd name="connsiteX7" fmla="*/ 0 w 798897"/>
              <a:gd name="connsiteY7" fmla="*/ 508732 h 1808143"/>
              <a:gd name="connsiteX8" fmla="*/ 9626 w 798897"/>
              <a:gd name="connsiteY8" fmla="*/ 0 h 1808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98897" h="1808143">
                <a:moveTo>
                  <a:pt x="9626" y="0"/>
                </a:moveTo>
                <a:lnTo>
                  <a:pt x="798897" y="412479"/>
                </a:lnTo>
                <a:lnTo>
                  <a:pt x="798897" y="1461633"/>
                </a:lnTo>
                <a:lnTo>
                  <a:pt x="28876" y="1808143"/>
                </a:lnTo>
                <a:lnTo>
                  <a:pt x="28876" y="1365380"/>
                </a:lnTo>
                <a:lnTo>
                  <a:pt x="154004" y="1346130"/>
                </a:lnTo>
                <a:lnTo>
                  <a:pt x="144379" y="518357"/>
                </a:lnTo>
                <a:lnTo>
                  <a:pt x="0" y="508732"/>
                </a:lnTo>
                <a:lnTo>
                  <a:pt x="9626" y="0"/>
                </a:lnTo>
                <a:close/>
              </a:path>
            </a:pathLst>
          </a:custGeom>
          <a:solidFill>
            <a:schemeClr val="bg1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ALU</a:t>
            </a:r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11" name="Gerade Verbindung mit Pfeil 10"/>
          <p:cNvCxnSpPr>
            <a:endCxn id="8" idx="1"/>
          </p:cNvCxnSpPr>
          <p:nvPr/>
        </p:nvCxnSpPr>
        <p:spPr>
          <a:xfrm flipV="1">
            <a:off x="5784782" y="1220609"/>
            <a:ext cx="1567852" cy="1142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/>
          <p:cNvCxnSpPr/>
          <p:nvPr/>
        </p:nvCxnSpPr>
        <p:spPr>
          <a:xfrm flipV="1">
            <a:off x="8375948" y="1215854"/>
            <a:ext cx="652549" cy="475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/>
          <p:cNvCxnSpPr/>
          <p:nvPr/>
        </p:nvCxnSpPr>
        <p:spPr>
          <a:xfrm flipV="1">
            <a:off x="5784782" y="3362034"/>
            <a:ext cx="3243715" cy="1142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reihandform 17"/>
          <p:cNvSpPr/>
          <p:nvPr/>
        </p:nvSpPr>
        <p:spPr>
          <a:xfrm>
            <a:off x="5813658" y="2281187"/>
            <a:ext cx="4283242" cy="2348565"/>
          </a:xfrm>
          <a:custGeom>
            <a:avLst/>
            <a:gdLst>
              <a:gd name="connsiteX0" fmla="*/ 4543124 w 4803006"/>
              <a:gd name="connsiteY0" fmla="*/ 0 h 2348565"/>
              <a:gd name="connsiteX1" fmla="*/ 4803006 w 4803006"/>
              <a:gd name="connsiteY1" fmla="*/ 0 h 2348565"/>
              <a:gd name="connsiteX2" fmla="*/ 4803006 w 4803006"/>
              <a:gd name="connsiteY2" fmla="*/ 2348565 h 2348565"/>
              <a:gd name="connsiteX3" fmla="*/ 0 w 4803006"/>
              <a:gd name="connsiteY3" fmla="*/ 2348565 h 2348565"/>
              <a:gd name="connsiteX4" fmla="*/ 0 w 4803006"/>
              <a:gd name="connsiteY4" fmla="*/ 1722922 h 2348565"/>
              <a:gd name="connsiteX0" fmla="*/ 4733897 w 4993779"/>
              <a:gd name="connsiteY0" fmla="*/ 0 h 2348565"/>
              <a:gd name="connsiteX1" fmla="*/ 4993779 w 4993779"/>
              <a:gd name="connsiteY1" fmla="*/ 0 h 2348565"/>
              <a:gd name="connsiteX2" fmla="*/ 4993779 w 4993779"/>
              <a:gd name="connsiteY2" fmla="*/ 2348565 h 2348565"/>
              <a:gd name="connsiteX3" fmla="*/ 190773 w 4993779"/>
              <a:gd name="connsiteY3" fmla="*/ 2348565 h 2348565"/>
              <a:gd name="connsiteX4" fmla="*/ 0 w 4993779"/>
              <a:gd name="connsiteY4" fmla="*/ 2338939 h 2348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3779" h="2348565">
                <a:moveTo>
                  <a:pt x="4733897" y="0"/>
                </a:moveTo>
                <a:lnTo>
                  <a:pt x="4993779" y="0"/>
                </a:lnTo>
                <a:lnTo>
                  <a:pt x="4993779" y="2348565"/>
                </a:lnTo>
                <a:lnTo>
                  <a:pt x="190773" y="2348565"/>
                </a:lnTo>
                <a:lnTo>
                  <a:pt x="0" y="2338939"/>
                </a:lnTo>
              </a:path>
            </a:pathLst>
          </a:custGeom>
          <a:noFill/>
          <a:ln w="50800">
            <a:solidFill>
              <a:srgbClr val="FF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0" name="Gerade Verbindung mit Pfeil 19"/>
          <p:cNvCxnSpPr>
            <a:endCxn id="7" idx="0"/>
          </p:cNvCxnSpPr>
          <p:nvPr/>
        </p:nvCxnSpPr>
        <p:spPr>
          <a:xfrm>
            <a:off x="6591788" y="1226321"/>
            <a:ext cx="0" cy="643798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mit Pfeil 20"/>
          <p:cNvCxnSpPr/>
          <p:nvPr/>
        </p:nvCxnSpPr>
        <p:spPr>
          <a:xfrm>
            <a:off x="6598292" y="2729662"/>
            <a:ext cx="0" cy="643798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hteck 21"/>
          <p:cNvSpPr/>
          <p:nvPr/>
        </p:nvSpPr>
        <p:spPr>
          <a:xfrm>
            <a:off x="4743725" y="1087964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R0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3" name="Rechteck 22"/>
          <p:cNvSpPr/>
          <p:nvPr/>
        </p:nvSpPr>
        <p:spPr>
          <a:xfrm>
            <a:off x="4743724" y="1303799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R1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4" name="Rechteck 23"/>
          <p:cNvSpPr/>
          <p:nvPr/>
        </p:nvSpPr>
        <p:spPr>
          <a:xfrm>
            <a:off x="4743723" y="1542122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R2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5" name="Rechteck 24"/>
          <p:cNvSpPr/>
          <p:nvPr/>
        </p:nvSpPr>
        <p:spPr>
          <a:xfrm>
            <a:off x="4743723" y="1778841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R3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6" name="Rechteck 25"/>
          <p:cNvSpPr/>
          <p:nvPr/>
        </p:nvSpPr>
        <p:spPr>
          <a:xfrm>
            <a:off x="4743725" y="1994375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R4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7" name="Rechteck 26"/>
          <p:cNvSpPr/>
          <p:nvPr/>
        </p:nvSpPr>
        <p:spPr>
          <a:xfrm>
            <a:off x="4743724" y="2210210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R5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8" name="Rechteck 27"/>
          <p:cNvSpPr/>
          <p:nvPr/>
        </p:nvSpPr>
        <p:spPr>
          <a:xfrm>
            <a:off x="4743723" y="2448533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R6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9" name="Rechteck 28"/>
          <p:cNvSpPr/>
          <p:nvPr/>
        </p:nvSpPr>
        <p:spPr>
          <a:xfrm>
            <a:off x="4743723" y="2685252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R7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0" name="Rechteck 29"/>
          <p:cNvSpPr/>
          <p:nvPr/>
        </p:nvSpPr>
        <p:spPr>
          <a:xfrm>
            <a:off x="4743722" y="2896392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R8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1" name="Rechteck 30"/>
          <p:cNvSpPr/>
          <p:nvPr/>
        </p:nvSpPr>
        <p:spPr>
          <a:xfrm>
            <a:off x="4743721" y="3112227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R9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2" name="Rechteck 31"/>
          <p:cNvSpPr/>
          <p:nvPr/>
        </p:nvSpPr>
        <p:spPr>
          <a:xfrm>
            <a:off x="4743720" y="3350550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R10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3" name="Rechteck 32"/>
          <p:cNvSpPr/>
          <p:nvPr/>
        </p:nvSpPr>
        <p:spPr>
          <a:xfrm>
            <a:off x="4743720" y="3587269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R11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4" name="Rechteck 33"/>
          <p:cNvSpPr/>
          <p:nvPr/>
        </p:nvSpPr>
        <p:spPr>
          <a:xfrm>
            <a:off x="4736336" y="3820897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R12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5" name="Rechteck 34"/>
          <p:cNvSpPr/>
          <p:nvPr/>
        </p:nvSpPr>
        <p:spPr>
          <a:xfrm>
            <a:off x="4736335" y="4036732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R13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6" name="Rechteck 35"/>
          <p:cNvSpPr/>
          <p:nvPr/>
        </p:nvSpPr>
        <p:spPr>
          <a:xfrm>
            <a:off x="4736334" y="4275055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R14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7" name="Rechteck 36"/>
          <p:cNvSpPr/>
          <p:nvPr/>
        </p:nvSpPr>
        <p:spPr>
          <a:xfrm>
            <a:off x="4736334" y="4511774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R15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8" name="Rechteck 37"/>
          <p:cNvSpPr/>
          <p:nvPr/>
        </p:nvSpPr>
        <p:spPr>
          <a:xfrm>
            <a:off x="8723503" y="3989564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PSR</a:t>
            </a:r>
            <a:endParaRPr lang="de-DE" dirty="0">
              <a:solidFill>
                <a:schemeClr val="tx1"/>
              </a:solidFill>
            </a:endParaRPr>
          </a:p>
        </p:txBody>
      </p:sp>
      <p:pic>
        <p:nvPicPr>
          <p:cNvPr id="39" name="Audio 3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405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1325"/>
    </mc:Choice>
    <mc:Fallback>
      <p:transition spd="slow" advTm="313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48281" y="183251"/>
            <a:ext cx="3426941" cy="459302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STM32 Blockdiagramm</a:t>
            </a:r>
            <a:endParaRPr lang="de-DE" sz="2400" dirty="0"/>
          </a:p>
        </p:txBody>
      </p:sp>
      <p:grpSp>
        <p:nvGrpSpPr>
          <p:cNvPr id="19" name="Gruppieren 18"/>
          <p:cNvGrpSpPr/>
          <p:nvPr/>
        </p:nvGrpSpPr>
        <p:grpSpPr>
          <a:xfrm>
            <a:off x="547902" y="1515764"/>
            <a:ext cx="2627697" cy="2825230"/>
            <a:chOff x="4726004" y="630240"/>
            <a:chExt cx="2627697" cy="2040556"/>
          </a:xfrm>
        </p:grpSpPr>
        <p:sp>
          <p:nvSpPr>
            <p:cNvPr id="53" name="Rechteck 52"/>
            <p:cNvSpPr/>
            <p:nvPr/>
          </p:nvSpPr>
          <p:spPr>
            <a:xfrm>
              <a:off x="4726004" y="630240"/>
              <a:ext cx="2627697" cy="2040556"/>
            </a:xfrm>
            <a:prstGeom prst="rect">
              <a:avLst/>
            </a:prstGeom>
            <a:noFill/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Textfeld 53"/>
            <p:cNvSpPr txBox="1"/>
            <p:nvPr/>
          </p:nvSpPr>
          <p:spPr>
            <a:xfrm>
              <a:off x="4933465" y="642553"/>
              <a:ext cx="22181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ARM Cortex M3</a:t>
              </a:r>
              <a:endParaRPr lang="de-DE" sz="2400" dirty="0"/>
            </a:p>
          </p:txBody>
        </p:sp>
      </p:grpSp>
      <p:sp>
        <p:nvSpPr>
          <p:cNvPr id="55" name="Pfeil nach links und rechts 54"/>
          <p:cNvSpPr/>
          <p:nvPr/>
        </p:nvSpPr>
        <p:spPr>
          <a:xfrm>
            <a:off x="3175597" y="1532812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chemeClr val="tx1"/>
                </a:solidFill>
              </a:rPr>
              <a:t>ICode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56" name="Pfeil nach links und rechts 55"/>
          <p:cNvSpPr/>
          <p:nvPr/>
        </p:nvSpPr>
        <p:spPr>
          <a:xfrm>
            <a:off x="3175599" y="2423071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err="1">
                <a:solidFill>
                  <a:schemeClr val="tx1"/>
                </a:solidFill>
              </a:rPr>
              <a:t>D</a:t>
            </a:r>
            <a:r>
              <a:rPr lang="de-DE" sz="2400" dirty="0" err="1" smtClean="0">
                <a:solidFill>
                  <a:schemeClr val="tx1"/>
                </a:solidFill>
              </a:rPr>
              <a:t>Code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57" name="Pfeil nach links und rechts 56"/>
          <p:cNvSpPr/>
          <p:nvPr/>
        </p:nvSpPr>
        <p:spPr>
          <a:xfrm>
            <a:off x="3175599" y="3382032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chemeClr val="tx1"/>
                </a:solidFill>
              </a:rPr>
              <a:t>System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58" name="Trapezoid 57"/>
          <p:cNvSpPr/>
          <p:nvPr/>
        </p:nvSpPr>
        <p:spPr>
          <a:xfrm rot="5400000">
            <a:off x="3629134" y="2619221"/>
            <a:ext cx="2933407" cy="510139"/>
          </a:xfrm>
          <a:prstGeom prst="trapezoid">
            <a:avLst>
              <a:gd name="adj" fmla="val 94811"/>
            </a:avLst>
          </a:prstGeom>
          <a:solidFill>
            <a:srgbClr val="FFFF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chemeClr val="tx1"/>
                </a:solidFill>
              </a:rPr>
              <a:t>Busmatrix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60" name="Pfeil nach links und rechts 59"/>
          <p:cNvSpPr/>
          <p:nvPr/>
        </p:nvSpPr>
        <p:spPr>
          <a:xfrm>
            <a:off x="5379044" y="2494092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61" name="Pfeil nach links und rechts 60"/>
          <p:cNvSpPr/>
          <p:nvPr/>
        </p:nvSpPr>
        <p:spPr>
          <a:xfrm>
            <a:off x="5379044" y="3382032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7044214" y="1621756"/>
            <a:ext cx="2369293" cy="671451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Flash-ROM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64" name="Rechteck 63"/>
          <p:cNvSpPr/>
          <p:nvPr/>
        </p:nvSpPr>
        <p:spPr>
          <a:xfrm>
            <a:off x="7044213" y="2538564"/>
            <a:ext cx="2369293" cy="671451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SRAM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65" name="Textfeld 64"/>
          <p:cNvSpPr txBox="1"/>
          <p:nvPr/>
        </p:nvSpPr>
        <p:spPr>
          <a:xfrm>
            <a:off x="7044213" y="3531397"/>
            <a:ext cx="23692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/>
              <a:t>Periherie</a:t>
            </a:r>
            <a:endParaRPr lang="de-DE" sz="2400" dirty="0"/>
          </a:p>
        </p:txBody>
      </p:sp>
      <p:sp>
        <p:nvSpPr>
          <p:cNvPr id="59" name="Pfeil nach links und rechts 58"/>
          <p:cNvSpPr/>
          <p:nvPr/>
        </p:nvSpPr>
        <p:spPr>
          <a:xfrm>
            <a:off x="533461" y="237460"/>
            <a:ext cx="11262296" cy="6063544"/>
          </a:xfrm>
          <a:prstGeom prst="leftRightArrow">
            <a:avLst>
              <a:gd name="adj1" fmla="val 81297"/>
              <a:gd name="adj2" fmla="val 50000"/>
            </a:avLst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3" name="Pfeil nach rechts 2"/>
          <p:cNvSpPr/>
          <p:nvPr/>
        </p:nvSpPr>
        <p:spPr>
          <a:xfrm>
            <a:off x="3175596" y="863886"/>
            <a:ext cx="6237910" cy="99697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Adressbus HADDR mit 32 Adressleitungen</a:t>
            </a:r>
            <a:endParaRPr lang="de-DE" dirty="0"/>
          </a:p>
        </p:txBody>
      </p:sp>
      <p:sp>
        <p:nvSpPr>
          <p:cNvPr id="21" name="Pfeil nach rechts 20"/>
          <p:cNvSpPr/>
          <p:nvPr/>
        </p:nvSpPr>
        <p:spPr>
          <a:xfrm>
            <a:off x="3175594" y="3669134"/>
            <a:ext cx="6237912" cy="1648718"/>
          </a:xfrm>
          <a:prstGeom prst="rightArrow">
            <a:avLst>
              <a:gd name="adj1" fmla="val 65046"/>
              <a:gd name="adj2" fmla="val 3077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Steuerbus mit u. a.:</a:t>
            </a:r>
          </a:p>
          <a:p>
            <a:pPr algn="ctr"/>
            <a:r>
              <a:rPr lang="de-DE" dirty="0" smtClean="0"/>
              <a:t>HSEL Leitung zur Speicherauswahl</a:t>
            </a:r>
          </a:p>
          <a:p>
            <a:pPr algn="ctr"/>
            <a:r>
              <a:rPr lang="de-DE" dirty="0" smtClean="0"/>
              <a:t>HWRITE Leitung zur Auswahl: Lesen oder Schreiben</a:t>
            </a:r>
            <a:endParaRPr lang="de-DE" dirty="0"/>
          </a:p>
        </p:txBody>
      </p:sp>
      <p:sp>
        <p:nvSpPr>
          <p:cNvPr id="22" name="Pfeil nach rechts 21"/>
          <p:cNvSpPr/>
          <p:nvPr/>
        </p:nvSpPr>
        <p:spPr>
          <a:xfrm>
            <a:off x="3175596" y="1936698"/>
            <a:ext cx="6237910" cy="99697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Datenbus HWDATA mit 32 Datenleitungen</a:t>
            </a:r>
            <a:endParaRPr lang="de-DE" dirty="0"/>
          </a:p>
        </p:txBody>
      </p:sp>
      <p:sp>
        <p:nvSpPr>
          <p:cNvPr id="7" name="Pfeil nach links 6"/>
          <p:cNvSpPr/>
          <p:nvPr/>
        </p:nvSpPr>
        <p:spPr>
          <a:xfrm>
            <a:off x="3175595" y="2837716"/>
            <a:ext cx="6237911" cy="89718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Datenbus HRDATA mit 32 Datenleitungen</a:t>
            </a:r>
            <a:endParaRPr lang="de-DE" dirty="0"/>
          </a:p>
        </p:txBody>
      </p:sp>
      <p:sp>
        <p:nvSpPr>
          <p:cNvPr id="28" name="Textfeld 27"/>
          <p:cNvSpPr txBox="1"/>
          <p:nvPr/>
        </p:nvSpPr>
        <p:spPr>
          <a:xfrm>
            <a:off x="3960402" y="314239"/>
            <a:ext cx="4894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solidFill>
                  <a:srgbClr val="FF0000"/>
                </a:solidFill>
              </a:rPr>
              <a:t>Advanced</a:t>
            </a:r>
            <a:r>
              <a:rPr lang="de-DE" sz="2400" dirty="0" smtClean="0">
                <a:solidFill>
                  <a:srgbClr val="FF0000"/>
                </a:solidFill>
              </a:rPr>
              <a:t> High Performance (AHP)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4" name="Google Shape;172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842038" y="2746666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165;p1"/>
          <p:cNvSpPr/>
          <p:nvPr/>
        </p:nvSpPr>
        <p:spPr>
          <a:xfrm>
            <a:off x="3696335" y="3785024"/>
            <a:ext cx="3615349" cy="1328363"/>
          </a:xfrm>
          <a:prstGeom prst="wedgeRoundRectCallout">
            <a:avLst>
              <a:gd name="adj1" fmla="val -68742"/>
              <a:gd name="adj2" fmla="val -47916"/>
              <a:gd name="adj3" fmla="val 0"/>
            </a:avLst>
          </a:prstGeom>
          <a:solidFill>
            <a:schemeClr val="accent5">
              <a:lumMod val="20000"/>
              <a:lumOff val="80000"/>
            </a:schemeClr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4 Byte gleichzeitig aus den Speichern gelesen werden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344958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2220"/>
    </mc:Choice>
    <mc:Fallback>
      <p:transition spd="slow" advTm="622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48281" y="183251"/>
            <a:ext cx="3426941" cy="459302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STM32 Blockdiagramm</a:t>
            </a:r>
            <a:endParaRPr lang="de-DE" sz="2400" dirty="0"/>
          </a:p>
        </p:txBody>
      </p:sp>
      <p:grpSp>
        <p:nvGrpSpPr>
          <p:cNvPr id="19" name="Gruppieren 18"/>
          <p:cNvGrpSpPr/>
          <p:nvPr/>
        </p:nvGrpSpPr>
        <p:grpSpPr>
          <a:xfrm>
            <a:off x="547902" y="1515764"/>
            <a:ext cx="2627697" cy="2825230"/>
            <a:chOff x="4726004" y="630240"/>
            <a:chExt cx="2627697" cy="2040556"/>
          </a:xfrm>
        </p:grpSpPr>
        <p:sp>
          <p:nvSpPr>
            <p:cNvPr id="53" name="Rechteck 52"/>
            <p:cNvSpPr/>
            <p:nvPr/>
          </p:nvSpPr>
          <p:spPr>
            <a:xfrm>
              <a:off x="4726004" y="630240"/>
              <a:ext cx="2627697" cy="2040556"/>
            </a:xfrm>
            <a:prstGeom prst="rect">
              <a:avLst/>
            </a:prstGeom>
            <a:noFill/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Textfeld 53"/>
            <p:cNvSpPr txBox="1"/>
            <p:nvPr/>
          </p:nvSpPr>
          <p:spPr>
            <a:xfrm>
              <a:off x="4933465" y="642553"/>
              <a:ext cx="22181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ARM Cortex M3</a:t>
              </a:r>
              <a:endParaRPr lang="de-DE" sz="2400" dirty="0"/>
            </a:p>
          </p:txBody>
        </p:sp>
      </p:grpSp>
      <p:sp>
        <p:nvSpPr>
          <p:cNvPr id="55" name="Pfeil nach links und rechts 54"/>
          <p:cNvSpPr/>
          <p:nvPr/>
        </p:nvSpPr>
        <p:spPr>
          <a:xfrm>
            <a:off x="3175597" y="1532812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chemeClr val="tx1"/>
                </a:solidFill>
              </a:rPr>
              <a:t>ICode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56" name="Pfeil nach links und rechts 55"/>
          <p:cNvSpPr/>
          <p:nvPr/>
        </p:nvSpPr>
        <p:spPr>
          <a:xfrm>
            <a:off x="3175599" y="2423071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err="1">
                <a:solidFill>
                  <a:schemeClr val="tx1"/>
                </a:solidFill>
              </a:rPr>
              <a:t>D</a:t>
            </a:r>
            <a:r>
              <a:rPr lang="de-DE" sz="2400" dirty="0" err="1" smtClean="0">
                <a:solidFill>
                  <a:schemeClr val="tx1"/>
                </a:solidFill>
              </a:rPr>
              <a:t>Code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57" name="Pfeil nach links und rechts 56"/>
          <p:cNvSpPr/>
          <p:nvPr/>
        </p:nvSpPr>
        <p:spPr>
          <a:xfrm>
            <a:off x="3175599" y="3382032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chemeClr val="tx1"/>
                </a:solidFill>
              </a:rPr>
              <a:t>System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58" name="Trapezoid 57"/>
          <p:cNvSpPr/>
          <p:nvPr/>
        </p:nvSpPr>
        <p:spPr>
          <a:xfrm rot="5400000">
            <a:off x="3629134" y="2619221"/>
            <a:ext cx="2933407" cy="510139"/>
          </a:xfrm>
          <a:prstGeom prst="trapezoid">
            <a:avLst>
              <a:gd name="adj" fmla="val 94811"/>
            </a:avLst>
          </a:prstGeom>
          <a:solidFill>
            <a:srgbClr val="FFFF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chemeClr val="tx1"/>
                </a:solidFill>
              </a:rPr>
              <a:t>Busmatrix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60" name="Pfeil nach links und rechts 59"/>
          <p:cNvSpPr/>
          <p:nvPr/>
        </p:nvSpPr>
        <p:spPr>
          <a:xfrm>
            <a:off x="5379044" y="2494092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61" name="Pfeil nach links und rechts 60"/>
          <p:cNvSpPr/>
          <p:nvPr/>
        </p:nvSpPr>
        <p:spPr>
          <a:xfrm>
            <a:off x="5379044" y="3382032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7044214" y="1621756"/>
            <a:ext cx="2369293" cy="671451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Flash-ROM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64" name="Rechteck 63"/>
          <p:cNvSpPr/>
          <p:nvPr/>
        </p:nvSpPr>
        <p:spPr>
          <a:xfrm>
            <a:off x="7044213" y="2538564"/>
            <a:ext cx="2369293" cy="671451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SRAM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65" name="Textfeld 64"/>
          <p:cNvSpPr txBox="1"/>
          <p:nvPr/>
        </p:nvSpPr>
        <p:spPr>
          <a:xfrm>
            <a:off x="7044213" y="3531397"/>
            <a:ext cx="23692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/>
              <a:t>Periherie</a:t>
            </a:r>
            <a:endParaRPr lang="de-DE" sz="2400" dirty="0"/>
          </a:p>
        </p:txBody>
      </p:sp>
      <p:sp>
        <p:nvSpPr>
          <p:cNvPr id="59" name="Pfeil nach links und rechts 58"/>
          <p:cNvSpPr/>
          <p:nvPr/>
        </p:nvSpPr>
        <p:spPr>
          <a:xfrm>
            <a:off x="533461" y="237460"/>
            <a:ext cx="11262296" cy="6063544"/>
          </a:xfrm>
          <a:prstGeom prst="leftRightArrow">
            <a:avLst>
              <a:gd name="adj1" fmla="val 81297"/>
              <a:gd name="adj2" fmla="val 50000"/>
            </a:avLst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3" name="Pfeil nach rechts 2"/>
          <p:cNvSpPr/>
          <p:nvPr/>
        </p:nvSpPr>
        <p:spPr>
          <a:xfrm>
            <a:off x="3175596" y="863886"/>
            <a:ext cx="6237910" cy="99697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Adressbus HADDR mit 32 Adressleitungen</a:t>
            </a:r>
            <a:endParaRPr lang="de-DE" dirty="0"/>
          </a:p>
        </p:txBody>
      </p:sp>
      <p:sp>
        <p:nvSpPr>
          <p:cNvPr id="21" name="Pfeil nach rechts 20"/>
          <p:cNvSpPr/>
          <p:nvPr/>
        </p:nvSpPr>
        <p:spPr>
          <a:xfrm>
            <a:off x="3175594" y="3669134"/>
            <a:ext cx="6237912" cy="1648718"/>
          </a:xfrm>
          <a:prstGeom prst="rightArrow">
            <a:avLst>
              <a:gd name="adj1" fmla="val 65046"/>
              <a:gd name="adj2" fmla="val 3077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Steuerbus mit u. a.:</a:t>
            </a:r>
          </a:p>
          <a:p>
            <a:pPr algn="ctr"/>
            <a:r>
              <a:rPr lang="de-DE" dirty="0" smtClean="0"/>
              <a:t>HSEL Leitung zur Speicherauswahl</a:t>
            </a:r>
          </a:p>
          <a:p>
            <a:pPr algn="ctr"/>
            <a:r>
              <a:rPr lang="de-DE" dirty="0" smtClean="0"/>
              <a:t>HWRITE Leitung zur Auswahl: Lesen oder Schreiben</a:t>
            </a:r>
            <a:endParaRPr lang="de-DE" dirty="0"/>
          </a:p>
        </p:txBody>
      </p:sp>
      <p:sp>
        <p:nvSpPr>
          <p:cNvPr id="22" name="Pfeil nach rechts 21"/>
          <p:cNvSpPr/>
          <p:nvPr/>
        </p:nvSpPr>
        <p:spPr>
          <a:xfrm>
            <a:off x="3175596" y="1936698"/>
            <a:ext cx="6237910" cy="99697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Datenbus HWDATA mit 32 Datenleitungen</a:t>
            </a:r>
            <a:endParaRPr lang="de-DE" dirty="0"/>
          </a:p>
        </p:txBody>
      </p:sp>
      <p:sp>
        <p:nvSpPr>
          <p:cNvPr id="7" name="Pfeil nach links 6"/>
          <p:cNvSpPr/>
          <p:nvPr/>
        </p:nvSpPr>
        <p:spPr>
          <a:xfrm>
            <a:off x="3175595" y="2837716"/>
            <a:ext cx="6237911" cy="89718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Datenbus HRDATA mit 32 Datenleitungen</a:t>
            </a:r>
            <a:endParaRPr lang="de-DE" dirty="0"/>
          </a:p>
        </p:txBody>
      </p:sp>
      <p:sp>
        <p:nvSpPr>
          <p:cNvPr id="28" name="Textfeld 27"/>
          <p:cNvSpPr txBox="1"/>
          <p:nvPr/>
        </p:nvSpPr>
        <p:spPr>
          <a:xfrm>
            <a:off x="3960402" y="314239"/>
            <a:ext cx="4894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solidFill>
                  <a:srgbClr val="FF0000"/>
                </a:solidFill>
              </a:rPr>
              <a:t>Advanced</a:t>
            </a:r>
            <a:r>
              <a:rPr lang="de-DE" sz="2400" dirty="0" smtClean="0">
                <a:solidFill>
                  <a:srgbClr val="FF0000"/>
                </a:solidFill>
              </a:rPr>
              <a:t> High Performance (AHP)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4" name="Google Shape;172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955342" y="4478731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165;p1"/>
          <p:cNvSpPr/>
          <p:nvPr/>
        </p:nvSpPr>
        <p:spPr>
          <a:xfrm>
            <a:off x="4356934" y="5242012"/>
            <a:ext cx="3615349" cy="1328363"/>
          </a:xfrm>
          <a:prstGeom prst="wedgeRoundRectCallout">
            <a:avLst>
              <a:gd name="adj1" fmla="val -68742"/>
              <a:gd name="adj2" fmla="val -47916"/>
              <a:gd name="adj3" fmla="val 0"/>
            </a:avLst>
          </a:prstGeom>
          <a:solidFill>
            <a:schemeClr val="accent5">
              <a:lumMod val="20000"/>
              <a:lumOff val="80000"/>
            </a:schemeClr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Der Datentransfer wird mit Steuerleitungen gesteuert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84480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8817"/>
    </mc:Choice>
    <mc:Fallback>
      <p:transition spd="slow" advTm="888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48281" y="183251"/>
            <a:ext cx="3426941" cy="459302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STM32 Blockdiagramm</a:t>
            </a:r>
            <a:endParaRPr lang="de-DE" sz="2400" dirty="0"/>
          </a:p>
        </p:txBody>
      </p:sp>
      <p:grpSp>
        <p:nvGrpSpPr>
          <p:cNvPr id="19" name="Gruppieren 18"/>
          <p:cNvGrpSpPr/>
          <p:nvPr/>
        </p:nvGrpSpPr>
        <p:grpSpPr>
          <a:xfrm>
            <a:off x="547902" y="1515764"/>
            <a:ext cx="2627697" cy="2825230"/>
            <a:chOff x="4726004" y="630240"/>
            <a:chExt cx="2627697" cy="2040556"/>
          </a:xfrm>
        </p:grpSpPr>
        <p:sp>
          <p:nvSpPr>
            <p:cNvPr id="53" name="Rechteck 52"/>
            <p:cNvSpPr/>
            <p:nvPr/>
          </p:nvSpPr>
          <p:spPr>
            <a:xfrm>
              <a:off x="4726004" y="630240"/>
              <a:ext cx="2627697" cy="2040556"/>
            </a:xfrm>
            <a:prstGeom prst="rect">
              <a:avLst/>
            </a:prstGeom>
            <a:noFill/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Textfeld 53"/>
            <p:cNvSpPr txBox="1"/>
            <p:nvPr/>
          </p:nvSpPr>
          <p:spPr>
            <a:xfrm>
              <a:off x="4933465" y="642553"/>
              <a:ext cx="22181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ARM Cortex M3</a:t>
              </a:r>
              <a:endParaRPr lang="de-DE" sz="2400" dirty="0"/>
            </a:p>
          </p:txBody>
        </p:sp>
      </p:grpSp>
      <p:sp>
        <p:nvSpPr>
          <p:cNvPr id="55" name="Pfeil nach links und rechts 54"/>
          <p:cNvSpPr/>
          <p:nvPr/>
        </p:nvSpPr>
        <p:spPr>
          <a:xfrm>
            <a:off x="3175597" y="1532812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chemeClr val="tx1"/>
                </a:solidFill>
              </a:rPr>
              <a:t>ICode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56" name="Pfeil nach links und rechts 55"/>
          <p:cNvSpPr/>
          <p:nvPr/>
        </p:nvSpPr>
        <p:spPr>
          <a:xfrm>
            <a:off x="3175599" y="2423071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err="1">
                <a:solidFill>
                  <a:schemeClr val="tx1"/>
                </a:solidFill>
              </a:rPr>
              <a:t>D</a:t>
            </a:r>
            <a:r>
              <a:rPr lang="de-DE" sz="2400" dirty="0" err="1" smtClean="0">
                <a:solidFill>
                  <a:schemeClr val="tx1"/>
                </a:solidFill>
              </a:rPr>
              <a:t>Code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57" name="Pfeil nach links und rechts 56"/>
          <p:cNvSpPr/>
          <p:nvPr/>
        </p:nvSpPr>
        <p:spPr>
          <a:xfrm>
            <a:off x="3175599" y="3382032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chemeClr val="tx1"/>
                </a:solidFill>
              </a:rPr>
              <a:t>System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58" name="Trapezoid 57"/>
          <p:cNvSpPr/>
          <p:nvPr/>
        </p:nvSpPr>
        <p:spPr>
          <a:xfrm rot="5400000">
            <a:off x="3629134" y="2619221"/>
            <a:ext cx="2933407" cy="510139"/>
          </a:xfrm>
          <a:prstGeom prst="trapezoid">
            <a:avLst>
              <a:gd name="adj" fmla="val 94811"/>
            </a:avLst>
          </a:prstGeom>
          <a:solidFill>
            <a:srgbClr val="FFFF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chemeClr val="tx1"/>
                </a:solidFill>
              </a:rPr>
              <a:t>Busmatrix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60" name="Pfeil nach links und rechts 59"/>
          <p:cNvSpPr/>
          <p:nvPr/>
        </p:nvSpPr>
        <p:spPr>
          <a:xfrm>
            <a:off x="5379044" y="2494092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61" name="Pfeil nach links und rechts 60"/>
          <p:cNvSpPr/>
          <p:nvPr/>
        </p:nvSpPr>
        <p:spPr>
          <a:xfrm>
            <a:off x="5379044" y="3382032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7044214" y="1621756"/>
            <a:ext cx="2369293" cy="671451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Flash-ROM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64" name="Rechteck 63"/>
          <p:cNvSpPr/>
          <p:nvPr/>
        </p:nvSpPr>
        <p:spPr>
          <a:xfrm>
            <a:off x="7044213" y="2538564"/>
            <a:ext cx="2369293" cy="671451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SRAM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65" name="Textfeld 64"/>
          <p:cNvSpPr txBox="1"/>
          <p:nvPr/>
        </p:nvSpPr>
        <p:spPr>
          <a:xfrm>
            <a:off x="7044213" y="3531397"/>
            <a:ext cx="23692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/>
              <a:t>Periherie</a:t>
            </a:r>
            <a:endParaRPr lang="de-DE" sz="2400" dirty="0"/>
          </a:p>
        </p:txBody>
      </p:sp>
      <p:sp>
        <p:nvSpPr>
          <p:cNvPr id="59" name="Pfeil nach links und rechts 58"/>
          <p:cNvSpPr/>
          <p:nvPr/>
        </p:nvSpPr>
        <p:spPr>
          <a:xfrm>
            <a:off x="533461" y="237460"/>
            <a:ext cx="11262296" cy="6063544"/>
          </a:xfrm>
          <a:prstGeom prst="leftRightArrow">
            <a:avLst>
              <a:gd name="adj1" fmla="val 81297"/>
              <a:gd name="adj2" fmla="val 50000"/>
            </a:avLst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3" name="Pfeil nach rechts 2"/>
          <p:cNvSpPr/>
          <p:nvPr/>
        </p:nvSpPr>
        <p:spPr>
          <a:xfrm>
            <a:off x="3175596" y="863886"/>
            <a:ext cx="6237910" cy="99697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Adressbus HADDR mit 32 Adressleitungen</a:t>
            </a:r>
            <a:endParaRPr lang="de-DE" dirty="0"/>
          </a:p>
        </p:txBody>
      </p:sp>
      <p:sp>
        <p:nvSpPr>
          <p:cNvPr id="21" name="Pfeil nach rechts 20"/>
          <p:cNvSpPr/>
          <p:nvPr/>
        </p:nvSpPr>
        <p:spPr>
          <a:xfrm>
            <a:off x="3175594" y="3669134"/>
            <a:ext cx="6237912" cy="1648718"/>
          </a:xfrm>
          <a:prstGeom prst="rightArrow">
            <a:avLst>
              <a:gd name="adj1" fmla="val 65046"/>
              <a:gd name="adj2" fmla="val 3077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Steuerbus mit u. a.:</a:t>
            </a:r>
          </a:p>
          <a:p>
            <a:pPr algn="ctr"/>
            <a:r>
              <a:rPr lang="de-DE" dirty="0" smtClean="0"/>
              <a:t>HSEL Leitung zur Speicherauswahl</a:t>
            </a:r>
          </a:p>
          <a:p>
            <a:pPr algn="ctr"/>
            <a:r>
              <a:rPr lang="de-DE" dirty="0" smtClean="0"/>
              <a:t>HWRITE Leitung zur Auswahl: Lesen oder Schreiben</a:t>
            </a:r>
            <a:endParaRPr lang="de-DE" dirty="0"/>
          </a:p>
        </p:txBody>
      </p:sp>
      <p:sp>
        <p:nvSpPr>
          <p:cNvPr id="22" name="Pfeil nach rechts 21"/>
          <p:cNvSpPr/>
          <p:nvPr/>
        </p:nvSpPr>
        <p:spPr>
          <a:xfrm>
            <a:off x="3175596" y="1936698"/>
            <a:ext cx="6237910" cy="99697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Datenbus HWDATA mit 32 Datenleitungen</a:t>
            </a:r>
            <a:endParaRPr lang="de-DE" dirty="0"/>
          </a:p>
        </p:txBody>
      </p:sp>
      <p:sp>
        <p:nvSpPr>
          <p:cNvPr id="7" name="Pfeil nach links 6"/>
          <p:cNvSpPr/>
          <p:nvPr/>
        </p:nvSpPr>
        <p:spPr>
          <a:xfrm>
            <a:off x="3175595" y="2837716"/>
            <a:ext cx="6237911" cy="89718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Datenbus HRDATA mit 32 Datenleitungen</a:t>
            </a:r>
            <a:endParaRPr lang="de-DE" dirty="0"/>
          </a:p>
        </p:txBody>
      </p:sp>
      <p:sp>
        <p:nvSpPr>
          <p:cNvPr id="28" name="Textfeld 27"/>
          <p:cNvSpPr txBox="1"/>
          <p:nvPr/>
        </p:nvSpPr>
        <p:spPr>
          <a:xfrm>
            <a:off x="3960402" y="314239"/>
            <a:ext cx="4894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solidFill>
                  <a:srgbClr val="FF0000"/>
                </a:solidFill>
              </a:rPr>
              <a:t>Advanced</a:t>
            </a:r>
            <a:r>
              <a:rPr lang="de-DE" sz="2400" dirty="0" smtClean="0">
                <a:solidFill>
                  <a:srgbClr val="FF0000"/>
                </a:solidFill>
              </a:rPr>
              <a:t> High Performance (AHP)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4" name="Google Shape;172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42784" y="4404997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165;p1"/>
          <p:cNvSpPr/>
          <p:nvPr/>
        </p:nvSpPr>
        <p:spPr>
          <a:xfrm>
            <a:off x="2865019" y="5571856"/>
            <a:ext cx="3615349" cy="950481"/>
          </a:xfrm>
          <a:prstGeom prst="wedgeRoundRectCallout">
            <a:avLst>
              <a:gd name="adj1" fmla="val -68742"/>
              <a:gd name="adj2" fmla="val -47916"/>
              <a:gd name="adj3" fmla="val 0"/>
            </a:avLst>
          </a:prstGeom>
          <a:solidFill>
            <a:schemeClr val="accent5">
              <a:lumMod val="20000"/>
              <a:lumOff val="80000"/>
            </a:schemeClr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Ein Anschlussbeispiel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11091" y="466657"/>
            <a:ext cx="8601075" cy="4438650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7044213" y="4893065"/>
            <a:ext cx="342659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dirty="0" smtClean="0"/>
              <a:t>Anschlussbeispiel Quelle: ARM</a:t>
            </a:r>
            <a:endParaRPr lang="de-DE" dirty="0"/>
          </a:p>
        </p:txBody>
      </p:sp>
      <p:sp>
        <p:nvSpPr>
          <p:cNvPr id="8" name="Textfeld 7"/>
          <p:cNvSpPr txBox="1"/>
          <p:nvPr/>
        </p:nvSpPr>
        <p:spPr>
          <a:xfrm>
            <a:off x="2098307" y="2928379"/>
            <a:ext cx="766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CPU</a:t>
            </a:r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8576799" y="1766368"/>
            <a:ext cx="924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ROM</a:t>
            </a:r>
            <a:endParaRPr lang="de-DE" dirty="0"/>
          </a:p>
        </p:txBody>
      </p:sp>
      <p:sp>
        <p:nvSpPr>
          <p:cNvPr id="27" name="Textfeld 26"/>
          <p:cNvSpPr txBox="1"/>
          <p:nvPr/>
        </p:nvSpPr>
        <p:spPr>
          <a:xfrm>
            <a:off x="8517619" y="2659338"/>
            <a:ext cx="924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RAM</a:t>
            </a:r>
            <a:endParaRPr lang="de-DE" dirty="0"/>
          </a:p>
        </p:txBody>
      </p:sp>
      <p:sp>
        <p:nvSpPr>
          <p:cNvPr id="29" name="Textfeld 28"/>
          <p:cNvSpPr txBox="1"/>
          <p:nvPr/>
        </p:nvSpPr>
        <p:spPr>
          <a:xfrm>
            <a:off x="8522584" y="3552308"/>
            <a:ext cx="14964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Peripherie</a:t>
            </a:r>
            <a:endParaRPr lang="de-DE" dirty="0"/>
          </a:p>
        </p:txBody>
      </p:sp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27124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4335"/>
    </mc:Choice>
    <mc:Fallback>
      <p:transition spd="slow" advTm="943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48281" y="183251"/>
            <a:ext cx="3426941" cy="459302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STM32 Blockdiagramm</a:t>
            </a:r>
            <a:endParaRPr lang="de-DE" sz="2400" dirty="0"/>
          </a:p>
        </p:txBody>
      </p:sp>
      <p:grpSp>
        <p:nvGrpSpPr>
          <p:cNvPr id="19" name="Gruppieren 18"/>
          <p:cNvGrpSpPr/>
          <p:nvPr/>
        </p:nvGrpSpPr>
        <p:grpSpPr>
          <a:xfrm>
            <a:off x="547902" y="1515764"/>
            <a:ext cx="2627697" cy="2825230"/>
            <a:chOff x="4726004" y="630240"/>
            <a:chExt cx="2627697" cy="2040556"/>
          </a:xfrm>
        </p:grpSpPr>
        <p:sp>
          <p:nvSpPr>
            <p:cNvPr id="53" name="Rechteck 52"/>
            <p:cNvSpPr/>
            <p:nvPr/>
          </p:nvSpPr>
          <p:spPr>
            <a:xfrm>
              <a:off x="4726004" y="630240"/>
              <a:ext cx="2627697" cy="2040556"/>
            </a:xfrm>
            <a:prstGeom prst="rect">
              <a:avLst/>
            </a:prstGeom>
            <a:noFill/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Textfeld 53"/>
            <p:cNvSpPr txBox="1"/>
            <p:nvPr/>
          </p:nvSpPr>
          <p:spPr>
            <a:xfrm>
              <a:off x="4933465" y="642553"/>
              <a:ext cx="22181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ARM Cortex M3</a:t>
              </a:r>
              <a:endParaRPr lang="de-DE" sz="2400" dirty="0"/>
            </a:p>
          </p:txBody>
        </p:sp>
      </p:grpSp>
      <p:sp>
        <p:nvSpPr>
          <p:cNvPr id="55" name="Pfeil nach links und rechts 54"/>
          <p:cNvSpPr/>
          <p:nvPr/>
        </p:nvSpPr>
        <p:spPr>
          <a:xfrm>
            <a:off x="3175597" y="1532812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chemeClr val="tx1"/>
                </a:solidFill>
              </a:rPr>
              <a:t>ICode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56" name="Pfeil nach links und rechts 55"/>
          <p:cNvSpPr/>
          <p:nvPr/>
        </p:nvSpPr>
        <p:spPr>
          <a:xfrm>
            <a:off x="3175599" y="2423071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err="1">
                <a:solidFill>
                  <a:schemeClr val="tx1"/>
                </a:solidFill>
              </a:rPr>
              <a:t>D</a:t>
            </a:r>
            <a:r>
              <a:rPr lang="de-DE" sz="2400" dirty="0" err="1" smtClean="0">
                <a:solidFill>
                  <a:schemeClr val="tx1"/>
                </a:solidFill>
              </a:rPr>
              <a:t>Code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57" name="Pfeil nach links und rechts 56"/>
          <p:cNvSpPr/>
          <p:nvPr/>
        </p:nvSpPr>
        <p:spPr>
          <a:xfrm>
            <a:off x="3175599" y="3382032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chemeClr val="tx1"/>
                </a:solidFill>
              </a:rPr>
              <a:t>System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58" name="Trapezoid 57"/>
          <p:cNvSpPr/>
          <p:nvPr/>
        </p:nvSpPr>
        <p:spPr>
          <a:xfrm rot="5400000">
            <a:off x="3629134" y="2619221"/>
            <a:ext cx="2933407" cy="510139"/>
          </a:xfrm>
          <a:prstGeom prst="trapezoid">
            <a:avLst>
              <a:gd name="adj" fmla="val 94811"/>
            </a:avLst>
          </a:prstGeom>
          <a:solidFill>
            <a:srgbClr val="FFFF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chemeClr val="tx1"/>
                </a:solidFill>
              </a:rPr>
              <a:t>Busmatrix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60" name="Pfeil nach links und rechts 59"/>
          <p:cNvSpPr/>
          <p:nvPr/>
        </p:nvSpPr>
        <p:spPr>
          <a:xfrm>
            <a:off x="5379044" y="2494092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7044214" y="1621756"/>
            <a:ext cx="2369293" cy="671451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Flash-ROM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64" name="Rechteck 63"/>
          <p:cNvSpPr/>
          <p:nvPr/>
        </p:nvSpPr>
        <p:spPr>
          <a:xfrm>
            <a:off x="7044213" y="2538564"/>
            <a:ext cx="2369293" cy="671451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SRAM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65" name="Textfeld 64"/>
          <p:cNvSpPr txBox="1"/>
          <p:nvPr/>
        </p:nvSpPr>
        <p:spPr>
          <a:xfrm>
            <a:off x="8316225" y="3438461"/>
            <a:ext cx="23692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/>
              <a:t>Periherie</a:t>
            </a:r>
            <a:endParaRPr lang="de-DE" sz="2400" dirty="0"/>
          </a:p>
        </p:txBody>
      </p:sp>
      <p:sp>
        <p:nvSpPr>
          <p:cNvPr id="28" name="Textfeld 27"/>
          <p:cNvSpPr txBox="1"/>
          <p:nvPr/>
        </p:nvSpPr>
        <p:spPr>
          <a:xfrm>
            <a:off x="3174858" y="892125"/>
            <a:ext cx="4894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solidFill>
                  <a:srgbClr val="FF0000"/>
                </a:solidFill>
              </a:rPr>
              <a:t>Advanced</a:t>
            </a:r>
            <a:r>
              <a:rPr lang="de-DE" sz="2400" dirty="0" smtClean="0">
                <a:solidFill>
                  <a:srgbClr val="FF0000"/>
                </a:solidFill>
              </a:rPr>
              <a:t> High Performance (AHP)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39" name="Google Shape;165;p1"/>
          <p:cNvSpPr/>
          <p:nvPr/>
        </p:nvSpPr>
        <p:spPr>
          <a:xfrm>
            <a:off x="2152727" y="5356308"/>
            <a:ext cx="3615349" cy="950481"/>
          </a:xfrm>
          <a:prstGeom prst="wedgeRoundRectCallout">
            <a:avLst>
              <a:gd name="adj1" fmla="val 68634"/>
              <a:gd name="adj2" fmla="val -35764"/>
              <a:gd name="adj3" fmla="val 0"/>
            </a:avLst>
          </a:prstGeom>
          <a:solidFill>
            <a:schemeClr val="accent5">
              <a:lumMod val="20000"/>
              <a:lumOff val="80000"/>
            </a:schemeClr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Die GPIO sind direkt am AHB angeschlossen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Pfeil nach links und oben 9"/>
          <p:cNvSpPr/>
          <p:nvPr/>
        </p:nvSpPr>
        <p:spPr>
          <a:xfrm rot="16200000">
            <a:off x="5039868" y="3721204"/>
            <a:ext cx="2008115" cy="1329764"/>
          </a:xfrm>
          <a:prstGeom prst="leftUp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Pfeil nach links und rechts 29"/>
          <p:cNvSpPr/>
          <p:nvPr/>
        </p:nvSpPr>
        <p:spPr>
          <a:xfrm>
            <a:off x="5379043" y="1595242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31" name="Rechteck 30"/>
          <p:cNvSpPr/>
          <p:nvPr/>
        </p:nvSpPr>
        <p:spPr>
          <a:xfrm>
            <a:off x="7016076" y="3509970"/>
            <a:ext cx="1300151" cy="369012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GPIOA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2" name="Rechteck 31"/>
          <p:cNvSpPr/>
          <p:nvPr/>
        </p:nvSpPr>
        <p:spPr>
          <a:xfrm>
            <a:off x="7016075" y="3889320"/>
            <a:ext cx="1300151" cy="369012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GPIOB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3" name="Rechteck 32"/>
          <p:cNvSpPr/>
          <p:nvPr/>
        </p:nvSpPr>
        <p:spPr>
          <a:xfrm>
            <a:off x="7016074" y="4249315"/>
            <a:ext cx="1300151" cy="369012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GPIOC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4" name="Pfeil nach links und rechts 33"/>
          <p:cNvSpPr/>
          <p:nvPr/>
        </p:nvSpPr>
        <p:spPr>
          <a:xfrm>
            <a:off x="6557523" y="3584238"/>
            <a:ext cx="458551" cy="239832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35" name="Pfeil nach links und rechts 34"/>
          <p:cNvSpPr/>
          <p:nvPr/>
        </p:nvSpPr>
        <p:spPr>
          <a:xfrm>
            <a:off x="6557522" y="3958938"/>
            <a:ext cx="458551" cy="239832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37" name="Pfeil nach links und rechts 36"/>
          <p:cNvSpPr/>
          <p:nvPr/>
        </p:nvSpPr>
        <p:spPr>
          <a:xfrm>
            <a:off x="6542472" y="4331994"/>
            <a:ext cx="458551" cy="239832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chemeClr val="tx1"/>
              </a:solidFill>
            </a:endParaRPr>
          </a:p>
        </p:txBody>
      </p:sp>
      <p:pic>
        <p:nvPicPr>
          <p:cNvPr id="4" name="Google Shape;172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613362" y="4345366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Audio 1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338917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51"/>
    </mc:Choice>
    <mc:Fallback>
      <p:transition spd="slow" advTm="400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2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48281" y="183251"/>
            <a:ext cx="3426941" cy="459302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STM32 Blockdiagramm</a:t>
            </a:r>
            <a:endParaRPr lang="de-DE" sz="2400" dirty="0"/>
          </a:p>
        </p:txBody>
      </p:sp>
      <p:grpSp>
        <p:nvGrpSpPr>
          <p:cNvPr id="19" name="Gruppieren 18"/>
          <p:cNvGrpSpPr/>
          <p:nvPr/>
        </p:nvGrpSpPr>
        <p:grpSpPr>
          <a:xfrm>
            <a:off x="547902" y="1515764"/>
            <a:ext cx="2627697" cy="2825230"/>
            <a:chOff x="4726004" y="630240"/>
            <a:chExt cx="2627697" cy="2040556"/>
          </a:xfrm>
        </p:grpSpPr>
        <p:sp>
          <p:nvSpPr>
            <p:cNvPr id="53" name="Rechteck 52"/>
            <p:cNvSpPr/>
            <p:nvPr/>
          </p:nvSpPr>
          <p:spPr>
            <a:xfrm>
              <a:off x="4726004" y="630240"/>
              <a:ext cx="2627697" cy="2040556"/>
            </a:xfrm>
            <a:prstGeom prst="rect">
              <a:avLst/>
            </a:prstGeom>
            <a:noFill/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Textfeld 53"/>
            <p:cNvSpPr txBox="1"/>
            <p:nvPr/>
          </p:nvSpPr>
          <p:spPr>
            <a:xfrm>
              <a:off x="4933465" y="642553"/>
              <a:ext cx="22181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ARM Cortex M3</a:t>
              </a:r>
              <a:endParaRPr lang="de-DE" sz="2400" dirty="0"/>
            </a:p>
          </p:txBody>
        </p:sp>
      </p:grpSp>
      <p:sp>
        <p:nvSpPr>
          <p:cNvPr id="55" name="Pfeil nach links und rechts 54"/>
          <p:cNvSpPr/>
          <p:nvPr/>
        </p:nvSpPr>
        <p:spPr>
          <a:xfrm>
            <a:off x="3175597" y="1532812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chemeClr val="tx1"/>
                </a:solidFill>
              </a:rPr>
              <a:t>ICode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56" name="Pfeil nach links und rechts 55"/>
          <p:cNvSpPr/>
          <p:nvPr/>
        </p:nvSpPr>
        <p:spPr>
          <a:xfrm>
            <a:off x="3175599" y="2423071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err="1">
                <a:solidFill>
                  <a:schemeClr val="tx1"/>
                </a:solidFill>
              </a:rPr>
              <a:t>D</a:t>
            </a:r>
            <a:r>
              <a:rPr lang="de-DE" sz="2400" dirty="0" err="1" smtClean="0">
                <a:solidFill>
                  <a:schemeClr val="tx1"/>
                </a:solidFill>
              </a:rPr>
              <a:t>Code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57" name="Pfeil nach links und rechts 56"/>
          <p:cNvSpPr/>
          <p:nvPr/>
        </p:nvSpPr>
        <p:spPr>
          <a:xfrm>
            <a:off x="3175599" y="3382032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chemeClr val="tx1"/>
                </a:solidFill>
              </a:rPr>
              <a:t>System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58" name="Trapezoid 57"/>
          <p:cNvSpPr/>
          <p:nvPr/>
        </p:nvSpPr>
        <p:spPr>
          <a:xfrm rot="5400000">
            <a:off x="3629134" y="2619221"/>
            <a:ext cx="2933407" cy="510139"/>
          </a:xfrm>
          <a:prstGeom prst="trapezoid">
            <a:avLst>
              <a:gd name="adj" fmla="val 94811"/>
            </a:avLst>
          </a:prstGeom>
          <a:solidFill>
            <a:srgbClr val="FFFF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chemeClr val="tx1"/>
                </a:solidFill>
              </a:rPr>
              <a:t>Busmatrix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60" name="Pfeil nach links und rechts 59"/>
          <p:cNvSpPr/>
          <p:nvPr/>
        </p:nvSpPr>
        <p:spPr>
          <a:xfrm>
            <a:off x="5379044" y="2494092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7044214" y="1621756"/>
            <a:ext cx="2369293" cy="671451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Flash-ROM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64" name="Rechteck 63"/>
          <p:cNvSpPr/>
          <p:nvPr/>
        </p:nvSpPr>
        <p:spPr>
          <a:xfrm>
            <a:off x="7044213" y="2538564"/>
            <a:ext cx="2369293" cy="671451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SRAM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65" name="Textfeld 64"/>
          <p:cNvSpPr txBox="1"/>
          <p:nvPr/>
        </p:nvSpPr>
        <p:spPr>
          <a:xfrm>
            <a:off x="8316225" y="3438461"/>
            <a:ext cx="23692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/>
              <a:t>Periherie</a:t>
            </a:r>
            <a:endParaRPr lang="de-DE" sz="2400" dirty="0"/>
          </a:p>
        </p:txBody>
      </p:sp>
      <p:sp>
        <p:nvSpPr>
          <p:cNvPr id="28" name="Textfeld 27"/>
          <p:cNvSpPr txBox="1"/>
          <p:nvPr/>
        </p:nvSpPr>
        <p:spPr>
          <a:xfrm>
            <a:off x="3175597" y="883182"/>
            <a:ext cx="4894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solidFill>
                  <a:srgbClr val="FF0000"/>
                </a:solidFill>
              </a:rPr>
              <a:t>Advanced</a:t>
            </a:r>
            <a:r>
              <a:rPr lang="de-DE" sz="2400" dirty="0" smtClean="0">
                <a:solidFill>
                  <a:srgbClr val="FF0000"/>
                </a:solidFill>
              </a:rPr>
              <a:t> High Performance (AHP)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39" name="Google Shape;165;p1"/>
          <p:cNvSpPr/>
          <p:nvPr/>
        </p:nvSpPr>
        <p:spPr>
          <a:xfrm>
            <a:off x="156277" y="4756012"/>
            <a:ext cx="3938070" cy="1433032"/>
          </a:xfrm>
          <a:prstGeom prst="wedgeRoundRectCallout">
            <a:avLst>
              <a:gd name="adj1" fmla="val 54947"/>
              <a:gd name="adj2" fmla="val 17298"/>
              <a:gd name="adj3" fmla="val 0"/>
            </a:avLst>
          </a:prstGeom>
          <a:solidFill>
            <a:schemeClr val="accent5">
              <a:lumMod val="20000"/>
              <a:lumOff val="80000"/>
            </a:schemeClr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Eine Brücke verbindet AHB mit dem langsameren APB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de-DE" sz="2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Advanced</a:t>
            </a: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2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Peripheral</a:t>
            </a: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Bus)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Pfeil nach links und oben 9"/>
          <p:cNvSpPr/>
          <p:nvPr/>
        </p:nvSpPr>
        <p:spPr>
          <a:xfrm rot="16200000">
            <a:off x="5039868" y="3721204"/>
            <a:ext cx="2008115" cy="1329764"/>
          </a:xfrm>
          <a:prstGeom prst="leftUp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Pfeil nach links und rechts 29"/>
          <p:cNvSpPr/>
          <p:nvPr/>
        </p:nvSpPr>
        <p:spPr>
          <a:xfrm>
            <a:off x="5379043" y="1595242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31" name="Rechteck 30"/>
          <p:cNvSpPr/>
          <p:nvPr/>
        </p:nvSpPr>
        <p:spPr>
          <a:xfrm>
            <a:off x="7016076" y="3509970"/>
            <a:ext cx="1300151" cy="369012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GPIOA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2" name="Rechteck 31"/>
          <p:cNvSpPr/>
          <p:nvPr/>
        </p:nvSpPr>
        <p:spPr>
          <a:xfrm>
            <a:off x="7016075" y="3889320"/>
            <a:ext cx="1300151" cy="369012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GPIOB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3" name="Rechteck 32"/>
          <p:cNvSpPr/>
          <p:nvPr/>
        </p:nvSpPr>
        <p:spPr>
          <a:xfrm>
            <a:off x="7016074" y="4249315"/>
            <a:ext cx="1300151" cy="369012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GPIOC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4" name="Pfeil nach links und rechts 33"/>
          <p:cNvSpPr/>
          <p:nvPr/>
        </p:nvSpPr>
        <p:spPr>
          <a:xfrm>
            <a:off x="6557523" y="3584238"/>
            <a:ext cx="458551" cy="239832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35" name="Pfeil nach links und rechts 34"/>
          <p:cNvSpPr/>
          <p:nvPr/>
        </p:nvSpPr>
        <p:spPr>
          <a:xfrm>
            <a:off x="6557522" y="3958938"/>
            <a:ext cx="458551" cy="239832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37" name="Pfeil nach links und rechts 36"/>
          <p:cNvSpPr/>
          <p:nvPr/>
        </p:nvSpPr>
        <p:spPr>
          <a:xfrm>
            <a:off x="6542472" y="4331994"/>
            <a:ext cx="458551" cy="239832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chemeClr val="tx1"/>
              </a:solidFill>
            </a:endParaRPr>
          </a:p>
        </p:txBody>
      </p:sp>
      <p:pic>
        <p:nvPicPr>
          <p:cNvPr id="4" name="Google Shape;172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211329" y="4889534"/>
            <a:ext cx="1258875" cy="177460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5" name="Gruppieren 24"/>
          <p:cNvGrpSpPr/>
          <p:nvPr/>
        </p:nvGrpSpPr>
        <p:grpSpPr>
          <a:xfrm>
            <a:off x="5586897" y="5407924"/>
            <a:ext cx="1641849" cy="564350"/>
            <a:chOff x="5450027" y="694528"/>
            <a:chExt cx="2627697" cy="2040556"/>
          </a:xfrm>
        </p:grpSpPr>
        <p:sp>
          <p:nvSpPr>
            <p:cNvPr id="26" name="Rechteck 25"/>
            <p:cNvSpPr/>
            <p:nvPr/>
          </p:nvSpPr>
          <p:spPr>
            <a:xfrm>
              <a:off x="5450027" y="694528"/>
              <a:ext cx="2627697" cy="2040556"/>
            </a:xfrm>
            <a:prstGeom prst="rect">
              <a:avLst/>
            </a:prstGeom>
            <a:noFill/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7" name="Textfeld 26"/>
            <p:cNvSpPr txBox="1"/>
            <p:nvPr/>
          </p:nvSpPr>
          <p:spPr>
            <a:xfrm>
              <a:off x="5672394" y="797501"/>
              <a:ext cx="2218107" cy="16692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Bridge</a:t>
              </a:r>
              <a:endParaRPr lang="de-DE" sz="2400" dirty="0"/>
            </a:p>
          </p:txBody>
        </p:sp>
      </p:grpSp>
      <p:grpSp>
        <p:nvGrpSpPr>
          <p:cNvPr id="29" name="Gruppieren 28"/>
          <p:cNvGrpSpPr/>
          <p:nvPr/>
        </p:nvGrpSpPr>
        <p:grpSpPr>
          <a:xfrm>
            <a:off x="8520998" y="4972675"/>
            <a:ext cx="1152391" cy="1569660"/>
            <a:chOff x="5450027" y="694528"/>
            <a:chExt cx="2627697" cy="2114524"/>
          </a:xfrm>
        </p:grpSpPr>
        <p:sp>
          <p:nvSpPr>
            <p:cNvPr id="36" name="Rechteck 35"/>
            <p:cNvSpPr/>
            <p:nvPr/>
          </p:nvSpPr>
          <p:spPr>
            <a:xfrm>
              <a:off x="5450027" y="694528"/>
              <a:ext cx="2627697" cy="2040556"/>
            </a:xfrm>
            <a:prstGeom prst="rect">
              <a:avLst/>
            </a:prstGeom>
            <a:noFill/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8" name="Textfeld 37"/>
            <p:cNvSpPr txBox="1"/>
            <p:nvPr/>
          </p:nvSpPr>
          <p:spPr>
            <a:xfrm>
              <a:off x="5573742" y="694528"/>
              <a:ext cx="2218107" cy="21145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TIM6</a:t>
              </a:r>
            </a:p>
            <a:p>
              <a:r>
                <a:rPr lang="de-DE" sz="2400" dirty="0" smtClean="0"/>
                <a:t>TIM7</a:t>
              </a:r>
            </a:p>
            <a:p>
              <a:r>
                <a:rPr lang="de-DE" sz="2400" dirty="0" smtClean="0"/>
                <a:t>EXTI</a:t>
              </a:r>
            </a:p>
            <a:p>
              <a:r>
                <a:rPr lang="de-DE" sz="2400" dirty="0" smtClean="0"/>
                <a:t>…</a:t>
              </a:r>
              <a:endParaRPr lang="de-DE" sz="2400" dirty="0"/>
            </a:p>
          </p:txBody>
        </p:sp>
      </p:grpSp>
      <p:sp>
        <p:nvSpPr>
          <p:cNvPr id="44" name="Pfeil nach links und rechts 43"/>
          <p:cNvSpPr/>
          <p:nvPr/>
        </p:nvSpPr>
        <p:spPr>
          <a:xfrm>
            <a:off x="7243838" y="5287037"/>
            <a:ext cx="127716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chemeClr val="tx1"/>
                </a:solidFill>
              </a:rPr>
              <a:t>APB</a:t>
            </a:r>
            <a:endParaRPr lang="de-DE" sz="2400" dirty="0">
              <a:solidFill>
                <a:schemeClr val="tx1"/>
              </a:solidFill>
            </a:endParaRP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129225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2585"/>
    </mc:Choice>
    <mc:Fallback>
      <p:transition spd="slow" advTm="825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48281" y="183251"/>
            <a:ext cx="3426941" cy="459302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STM32 Blockdiagramm</a:t>
            </a:r>
            <a:endParaRPr lang="de-DE" sz="2400" dirty="0"/>
          </a:p>
        </p:txBody>
      </p:sp>
      <p:grpSp>
        <p:nvGrpSpPr>
          <p:cNvPr id="19" name="Gruppieren 18"/>
          <p:cNvGrpSpPr/>
          <p:nvPr/>
        </p:nvGrpSpPr>
        <p:grpSpPr>
          <a:xfrm>
            <a:off x="547902" y="1515764"/>
            <a:ext cx="2627697" cy="2825230"/>
            <a:chOff x="4726004" y="630240"/>
            <a:chExt cx="2627697" cy="2040556"/>
          </a:xfrm>
        </p:grpSpPr>
        <p:sp>
          <p:nvSpPr>
            <p:cNvPr id="53" name="Rechteck 52"/>
            <p:cNvSpPr/>
            <p:nvPr/>
          </p:nvSpPr>
          <p:spPr>
            <a:xfrm>
              <a:off x="4726004" y="630240"/>
              <a:ext cx="2627697" cy="2040556"/>
            </a:xfrm>
            <a:prstGeom prst="rect">
              <a:avLst/>
            </a:prstGeom>
            <a:noFill/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Textfeld 53"/>
            <p:cNvSpPr txBox="1"/>
            <p:nvPr/>
          </p:nvSpPr>
          <p:spPr>
            <a:xfrm>
              <a:off x="4933465" y="642553"/>
              <a:ext cx="22181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ARM Cortex M3</a:t>
              </a:r>
              <a:endParaRPr lang="de-DE" sz="2400" dirty="0"/>
            </a:p>
          </p:txBody>
        </p:sp>
      </p:grpSp>
      <p:sp>
        <p:nvSpPr>
          <p:cNvPr id="55" name="Pfeil nach links und rechts 54"/>
          <p:cNvSpPr/>
          <p:nvPr/>
        </p:nvSpPr>
        <p:spPr>
          <a:xfrm>
            <a:off x="3175597" y="1532812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chemeClr val="tx1"/>
                </a:solidFill>
              </a:rPr>
              <a:t>ICode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56" name="Pfeil nach links und rechts 55"/>
          <p:cNvSpPr/>
          <p:nvPr/>
        </p:nvSpPr>
        <p:spPr>
          <a:xfrm>
            <a:off x="3175599" y="2423071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err="1">
                <a:solidFill>
                  <a:schemeClr val="tx1"/>
                </a:solidFill>
              </a:rPr>
              <a:t>D</a:t>
            </a:r>
            <a:r>
              <a:rPr lang="de-DE" sz="2400" dirty="0" err="1" smtClean="0">
                <a:solidFill>
                  <a:schemeClr val="tx1"/>
                </a:solidFill>
              </a:rPr>
              <a:t>Code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57" name="Pfeil nach links und rechts 56"/>
          <p:cNvSpPr/>
          <p:nvPr/>
        </p:nvSpPr>
        <p:spPr>
          <a:xfrm>
            <a:off x="3175599" y="3382032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chemeClr val="tx1"/>
                </a:solidFill>
              </a:rPr>
              <a:t>System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58" name="Trapezoid 57"/>
          <p:cNvSpPr/>
          <p:nvPr/>
        </p:nvSpPr>
        <p:spPr>
          <a:xfrm rot="5400000">
            <a:off x="3629134" y="2619221"/>
            <a:ext cx="2933407" cy="510139"/>
          </a:xfrm>
          <a:prstGeom prst="trapezoid">
            <a:avLst>
              <a:gd name="adj" fmla="val 94811"/>
            </a:avLst>
          </a:prstGeom>
          <a:solidFill>
            <a:srgbClr val="FFFF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chemeClr val="tx1"/>
                </a:solidFill>
              </a:rPr>
              <a:t>Busmatrix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60" name="Pfeil nach links und rechts 59"/>
          <p:cNvSpPr/>
          <p:nvPr/>
        </p:nvSpPr>
        <p:spPr>
          <a:xfrm>
            <a:off x="5379044" y="2494092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7044214" y="1621756"/>
            <a:ext cx="2369293" cy="671451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Flash-ROM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64" name="Rechteck 63"/>
          <p:cNvSpPr/>
          <p:nvPr/>
        </p:nvSpPr>
        <p:spPr>
          <a:xfrm>
            <a:off x="7044213" y="2538564"/>
            <a:ext cx="2369293" cy="671451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SRAM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65" name="Textfeld 64"/>
          <p:cNvSpPr txBox="1"/>
          <p:nvPr/>
        </p:nvSpPr>
        <p:spPr>
          <a:xfrm>
            <a:off x="8316225" y="3438461"/>
            <a:ext cx="23692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/>
              <a:t>Periherie</a:t>
            </a:r>
            <a:endParaRPr lang="de-DE" sz="2400" dirty="0"/>
          </a:p>
        </p:txBody>
      </p:sp>
      <p:sp>
        <p:nvSpPr>
          <p:cNvPr id="28" name="Textfeld 27"/>
          <p:cNvSpPr txBox="1"/>
          <p:nvPr/>
        </p:nvSpPr>
        <p:spPr>
          <a:xfrm>
            <a:off x="3175597" y="959206"/>
            <a:ext cx="4894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solidFill>
                  <a:srgbClr val="FF0000"/>
                </a:solidFill>
              </a:rPr>
              <a:t>Advanced</a:t>
            </a:r>
            <a:r>
              <a:rPr lang="de-DE" sz="2400" dirty="0" smtClean="0">
                <a:solidFill>
                  <a:srgbClr val="FF0000"/>
                </a:solidFill>
              </a:rPr>
              <a:t> High Performance (AHP)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39" name="Google Shape;165;p1"/>
          <p:cNvSpPr/>
          <p:nvPr/>
        </p:nvSpPr>
        <p:spPr>
          <a:xfrm>
            <a:off x="9837019" y="2365912"/>
            <a:ext cx="2271563" cy="1433032"/>
          </a:xfrm>
          <a:prstGeom prst="wedgeRoundRectCallout">
            <a:avLst>
              <a:gd name="adj1" fmla="val -31533"/>
              <a:gd name="adj2" fmla="val 109988"/>
              <a:gd name="adj3" fmla="val 0"/>
            </a:avLst>
          </a:prstGeom>
          <a:solidFill>
            <a:schemeClr val="accent5">
              <a:lumMod val="20000"/>
              <a:lumOff val="80000"/>
            </a:schemeClr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Am APB sind langsamer Module angeschlossen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Pfeil nach links und oben 9"/>
          <p:cNvSpPr/>
          <p:nvPr/>
        </p:nvSpPr>
        <p:spPr>
          <a:xfrm rot="16200000">
            <a:off x="5039868" y="3721204"/>
            <a:ext cx="2008115" cy="1329764"/>
          </a:xfrm>
          <a:prstGeom prst="leftUp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Pfeil nach links und rechts 29"/>
          <p:cNvSpPr/>
          <p:nvPr/>
        </p:nvSpPr>
        <p:spPr>
          <a:xfrm>
            <a:off x="5379043" y="1595242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31" name="Rechteck 30"/>
          <p:cNvSpPr/>
          <p:nvPr/>
        </p:nvSpPr>
        <p:spPr>
          <a:xfrm>
            <a:off x="7016076" y="3509970"/>
            <a:ext cx="1300151" cy="369012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GPIOA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2" name="Rechteck 31"/>
          <p:cNvSpPr/>
          <p:nvPr/>
        </p:nvSpPr>
        <p:spPr>
          <a:xfrm>
            <a:off x="7016075" y="3889320"/>
            <a:ext cx="1300151" cy="369012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GPIOB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3" name="Rechteck 32"/>
          <p:cNvSpPr/>
          <p:nvPr/>
        </p:nvSpPr>
        <p:spPr>
          <a:xfrm>
            <a:off x="7016074" y="4249315"/>
            <a:ext cx="1300151" cy="369012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GPIOC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4" name="Pfeil nach links und rechts 33"/>
          <p:cNvSpPr/>
          <p:nvPr/>
        </p:nvSpPr>
        <p:spPr>
          <a:xfrm>
            <a:off x="6557523" y="3584238"/>
            <a:ext cx="458551" cy="239832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35" name="Pfeil nach links und rechts 34"/>
          <p:cNvSpPr/>
          <p:nvPr/>
        </p:nvSpPr>
        <p:spPr>
          <a:xfrm>
            <a:off x="6557522" y="3958938"/>
            <a:ext cx="458551" cy="239832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37" name="Pfeil nach links und rechts 36"/>
          <p:cNvSpPr/>
          <p:nvPr/>
        </p:nvSpPr>
        <p:spPr>
          <a:xfrm>
            <a:off x="6542472" y="4331994"/>
            <a:ext cx="458551" cy="239832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chemeClr val="tx1"/>
              </a:solidFill>
            </a:endParaRPr>
          </a:p>
        </p:txBody>
      </p:sp>
      <p:grpSp>
        <p:nvGrpSpPr>
          <p:cNvPr id="25" name="Gruppieren 24"/>
          <p:cNvGrpSpPr/>
          <p:nvPr/>
        </p:nvGrpSpPr>
        <p:grpSpPr>
          <a:xfrm>
            <a:off x="5586897" y="5407924"/>
            <a:ext cx="1641849" cy="564350"/>
            <a:chOff x="5450027" y="694528"/>
            <a:chExt cx="2627697" cy="2040556"/>
          </a:xfrm>
        </p:grpSpPr>
        <p:sp>
          <p:nvSpPr>
            <p:cNvPr id="26" name="Rechteck 25"/>
            <p:cNvSpPr/>
            <p:nvPr/>
          </p:nvSpPr>
          <p:spPr>
            <a:xfrm>
              <a:off x="5450027" y="694528"/>
              <a:ext cx="2627697" cy="2040556"/>
            </a:xfrm>
            <a:prstGeom prst="rect">
              <a:avLst/>
            </a:prstGeom>
            <a:noFill/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7" name="Textfeld 26"/>
            <p:cNvSpPr txBox="1"/>
            <p:nvPr/>
          </p:nvSpPr>
          <p:spPr>
            <a:xfrm>
              <a:off x="5672394" y="797501"/>
              <a:ext cx="2218107" cy="16692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Bridge</a:t>
              </a:r>
              <a:endParaRPr lang="de-DE" sz="2400" dirty="0"/>
            </a:p>
          </p:txBody>
        </p:sp>
      </p:grpSp>
      <p:grpSp>
        <p:nvGrpSpPr>
          <p:cNvPr id="29" name="Gruppieren 28"/>
          <p:cNvGrpSpPr/>
          <p:nvPr/>
        </p:nvGrpSpPr>
        <p:grpSpPr>
          <a:xfrm>
            <a:off x="8520998" y="4972675"/>
            <a:ext cx="1316021" cy="1569660"/>
            <a:chOff x="5450027" y="694528"/>
            <a:chExt cx="2627697" cy="2114524"/>
          </a:xfrm>
        </p:grpSpPr>
        <p:sp>
          <p:nvSpPr>
            <p:cNvPr id="36" name="Rechteck 35"/>
            <p:cNvSpPr/>
            <p:nvPr/>
          </p:nvSpPr>
          <p:spPr>
            <a:xfrm>
              <a:off x="5450027" y="694528"/>
              <a:ext cx="2627697" cy="2040556"/>
            </a:xfrm>
            <a:prstGeom prst="rect">
              <a:avLst/>
            </a:prstGeom>
            <a:noFill/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8" name="Textfeld 37"/>
            <p:cNvSpPr txBox="1"/>
            <p:nvPr/>
          </p:nvSpPr>
          <p:spPr>
            <a:xfrm>
              <a:off x="5573742" y="694528"/>
              <a:ext cx="2218107" cy="21145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TIM6</a:t>
              </a:r>
            </a:p>
            <a:p>
              <a:r>
                <a:rPr lang="de-DE" sz="2400" dirty="0" smtClean="0"/>
                <a:t>TIM7</a:t>
              </a:r>
            </a:p>
            <a:p>
              <a:r>
                <a:rPr lang="de-DE" sz="2400" dirty="0" smtClean="0"/>
                <a:t>EXTI</a:t>
              </a:r>
            </a:p>
            <a:p>
              <a:r>
                <a:rPr lang="de-DE" sz="2400" dirty="0" smtClean="0"/>
                <a:t>…</a:t>
              </a:r>
              <a:endParaRPr lang="de-DE" sz="2400" dirty="0"/>
            </a:p>
          </p:txBody>
        </p:sp>
      </p:grpSp>
      <p:sp>
        <p:nvSpPr>
          <p:cNvPr id="44" name="Pfeil nach links und rechts 43"/>
          <p:cNvSpPr/>
          <p:nvPr/>
        </p:nvSpPr>
        <p:spPr>
          <a:xfrm>
            <a:off x="7243838" y="5287037"/>
            <a:ext cx="127716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chemeClr val="tx1"/>
                </a:solidFill>
              </a:rPr>
              <a:t>APB</a:t>
            </a:r>
            <a:endParaRPr lang="de-DE" sz="2400" dirty="0">
              <a:solidFill>
                <a:schemeClr val="tx1"/>
              </a:solidFill>
            </a:endParaRPr>
          </a:p>
        </p:txBody>
      </p:sp>
      <p:pic>
        <p:nvPicPr>
          <p:cNvPr id="40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837019" y="4876501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23145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7995"/>
    </mc:Choice>
    <mc:Fallback>
      <p:transition spd="slow" advTm="379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>
          <a:xfrm>
            <a:off x="442762" y="1020278"/>
            <a:ext cx="9606013" cy="5678905"/>
          </a:xfrm>
          <a:prstGeom prst="rect">
            <a:avLst/>
          </a:prstGeom>
          <a:noFill/>
          <a:ln w="603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48281" y="183251"/>
            <a:ext cx="3426941" cy="459302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STM32 Blockdiagramm</a:t>
            </a:r>
            <a:endParaRPr lang="de-DE" sz="2400" dirty="0"/>
          </a:p>
        </p:txBody>
      </p:sp>
      <p:grpSp>
        <p:nvGrpSpPr>
          <p:cNvPr id="19" name="Gruppieren 18"/>
          <p:cNvGrpSpPr/>
          <p:nvPr/>
        </p:nvGrpSpPr>
        <p:grpSpPr>
          <a:xfrm>
            <a:off x="547902" y="1515764"/>
            <a:ext cx="2627697" cy="2825230"/>
            <a:chOff x="4726004" y="630240"/>
            <a:chExt cx="2627697" cy="2040556"/>
          </a:xfrm>
        </p:grpSpPr>
        <p:sp>
          <p:nvSpPr>
            <p:cNvPr id="53" name="Rechteck 52"/>
            <p:cNvSpPr/>
            <p:nvPr/>
          </p:nvSpPr>
          <p:spPr>
            <a:xfrm>
              <a:off x="4726004" y="630240"/>
              <a:ext cx="2627697" cy="2040556"/>
            </a:xfrm>
            <a:prstGeom prst="rect">
              <a:avLst/>
            </a:prstGeom>
            <a:noFill/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Textfeld 53"/>
            <p:cNvSpPr txBox="1"/>
            <p:nvPr/>
          </p:nvSpPr>
          <p:spPr>
            <a:xfrm>
              <a:off x="4933465" y="642553"/>
              <a:ext cx="22181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ARM Cortex M3</a:t>
              </a:r>
              <a:endParaRPr lang="de-DE" sz="2400" dirty="0"/>
            </a:p>
          </p:txBody>
        </p:sp>
      </p:grpSp>
      <p:sp>
        <p:nvSpPr>
          <p:cNvPr id="55" name="Pfeil nach links und rechts 54"/>
          <p:cNvSpPr/>
          <p:nvPr/>
        </p:nvSpPr>
        <p:spPr>
          <a:xfrm>
            <a:off x="3175597" y="1532812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chemeClr val="tx1"/>
                </a:solidFill>
              </a:rPr>
              <a:t>ICode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56" name="Pfeil nach links und rechts 55"/>
          <p:cNvSpPr/>
          <p:nvPr/>
        </p:nvSpPr>
        <p:spPr>
          <a:xfrm>
            <a:off x="3175599" y="2423071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err="1">
                <a:solidFill>
                  <a:schemeClr val="tx1"/>
                </a:solidFill>
              </a:rPr>
              <a:t>D</a:t>
            </a:r>
            <a:r>
              <a:rPr lang="de-DE" sz="2400" dirty="0" err="1" smtClean="0">
                <a:solidFill>
                  <a:schemeClr val="tx1"/>
                </a:solidFill>
              </a:rPr>
              <a:t>Code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57" name="Pfeil nach links und rechts 56"/>
          <p:cNvSpPr/>
          <p:nvPr/>
        </p:nvSpPr>
        <p:spPr>
          <a:xfrm>
            <a:off x="3175599" y="3382032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chemeClr val="tx1"/>
                </a:solidFill>
              </a:rPr>
              <a:t>System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58" name="Trapezoid 57"/>
          <p:cNvSpPr/>
          <p:nvPr/>
        </p:nvSpPr>
        <p:spPr>
          <a:xfrm rot="5400000">
            <a:off x="3629134" y="2619221"/>
            <a:ext cx="2933407" cy="510139"/>
          </a:xfrm>
          <a:prstGeom prst="trapezoid">
            <a:avLst>
              <a:gd name="adj" fmla="val 94811"/>
            </a:avLst>
          </a:prstGeom>
          <a:solidFill>
            <a:srgbClr val="FFFF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chemeClr val="tx1"/>
                </a:solidFill>
              </a:rPr>
              <a:t>Busmatrix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60" name="Pfeil nach links und rechts 59"/>
          <p:cNvSpPr/>
          <p:nvPr/>
        </p:nvSpPr>
        <p:spPr>
          <a:xfrm>
            <a:off x="5379044" y="2494092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7044214" y="1621756"/>
            <a:ext cx="2369293" cy="671451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Flash-ROM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64" name="Rechteck 63"/>
          <p:cNvSpPr/>
          <p:nvPr/>
        </p:nvSpPr>
        <p:spPr>
          <a:xfrm>
            <a:off x="7044213" y="2538564"/>
            <a:ext cx="2369293" cy="671451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SRAM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65" name="Textfeld 64"/>
          <p:cNvSpPr txBox="1"/>
          <p:nvPr/>
        </p:nvSpPr>
        <p:spPr>
          <a:xfrm>
            <a:off x="8316225" y="3438461"/>
            <a:ext cx="23692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/>
              <a:t>Periherie</a:t>
            </a:r>
            <a:endParaRPr lang="de-DE" sz="2400" dirty="0"/>
          </a:p>
        </p:txBody>
      </p:sp>
      <p:sp>
        <p:nvSpPr>
          <p:cNvPr id="39" name="Google Shape;165;p1"/>
          <p:cNvSpPr/>
          <p:nvPr/>
        </p:nvSpPr>
        <p:spPr>
          <a:xfrm>
            <a:off x="9548261" y="2365912"/>
            <a:ext cx="2560322" cy="1433032"/>
          </a:xfrm>
          <a:prstGeom prst="wedgeRoundRectCallout">
            <a:avLst>
              <a:gd name="adj1" fmla="val -12962"/>
              <a:gd name="adj2" fmla="val 118048"/>
              <a:gd name="adj3" fmla="val 0"/>
            </a:avLst>
          </a:prstGeom>
          <a:solidFill>
            <a:schemeClr val="accent5">
              <a:lumMod val="20000"/>
              <a:lumOff val="80000"/>
            </a:schemeClr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STM32L152RET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Pfeil nach links und oben 9"/>
          <p:cNvSpPr/>
          <p:nvPr/>
        </p:nvSpPr>
        <p:spPr>
          <a:xfrm rot="16200000">
            <a:off x="5039868" y="3721204"/>
            <a:ext cx="2008115" cy="1329764"/>
          </a:xfrm>
          <a:prstGeom prst="leftUp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Pfeil nach links und rechts 29"/>
          <p:cNvSpPr/>
          <p:nvPr/>
        </p:nvSpPr>
        <p:spPr>
          <a:xfrm>
            <a:off x="5379043" y="1595242"/>
            <a:ext cx="166517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31" name="Rechteck 30"/>
          <p:cNvSpPr/>
          <p:nvPr/>
        </p:nvSpPr>
        <p:spPr>
          <a:xfrm>
            <a:off x="7016076" y="3509970"/>
            <a:ext cx="1300151" cy="369012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GPIOA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2" name="Rechteck 31"/>
          <p:cNvSpPr/>
          <p:nvPr/>
        </p:nvSpPr>
        <p:spPr>
          <a:xfrm>
            <a:off x="7016075" y="3889320"/>
            <a:ext cx="1300151" cy="369012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GPIOB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3" name="Rechteck 32"/>
          <p:cNvSpPr/>
          <p:nvPr/>
        </p:nvSpPr>
        <p:spPr>
          <a:xfrm>
            <a:off x="7016074" y="4249315"/>
            <a:ext cx="1300151" cy="369012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GPIOC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4" name="Pfeil nach links und rechts 33"/>
          <p:cNvSpPr/>
          <p:nvPr/>
        </p:nvSpPr>
        <p:spPr>
          <a:xfrm>
            <a:off x="6557523" y="3584238"/>
            <a:ext cx="458551" cy="239832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35" name="Pfeil nach links und rechts 34"/>
          <p:cNvSpPr/>
          <p:nvPr/>
        </p:nvSpPr>
        <p:spPr>
          <a:xfrm>
            <a:off x="6557522" y="3958938"/>
            <a:ext cx="458551" cy="239832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37" name="Pfeil nach links und rechts 36"/>
          <p:cNvSpPr/>
          <p:nvPr/>
        </p:nvSpPr>
        <p:spPr>
          <a:xfrm>
            <a:off x="6542472" y="4331994"/>
            <a:ext cx="458551" cy="239832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chemeClr val="tx1"/>
              </a:solidFill>
            </a:endParaRPr>
          </a:p>
        </p:txBody>
      </p:sp>
      <p:grpSp>
        <p:nvGrpSpPr>
          <p:cNvPr id="25" name="Gruppieren 24"/>
          <p:cNvGrpSpPr/>
          <p:nvPr/>
        </p:nvGrpSpPr>
        <p:grpSpPr>
          <a:xfrm>
            <a:off x="5586897" y="5407924"/>
            <a:ext cx="1641849" cy="564350"/>
            <a:chOff x="5450027" y="694528"/>
            <a:chExt cx="2627697" cy="2040556"/>
          </a:xfrm>
        </p:grpSpPr>
        <p:sp>
          <p:nvSpPr>
            <p:cNvPr id="26" name="Rechteck 25"/>
            <p:cNvSpPr/>
            <p:nvPr/>
          </p:nvSpPr>
          <p:spPr>
            <a:xfrm>
              <a:off x="5450027" y="694528"/>
              <a:ext cx="2627697" cy="2040556"/>
            </a:xfrm>
            <a:prstGeom prst="rect">
              <a:avLst/>
            </a:prstGeom>
            <a:noFill/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7" name="Textfeld 26"/>
            <p:cNvSpPr txBox="1"/>
            <p:nvPr/>
          </p:nvSpPr>
          <p:spPr>
            <a:xfrm>
              <a:off x="5672394" y="797501"/>
              <a:ext cx="2218107" cy="16692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Bridge</a:t>
              </a:r>
              <a:endParaRPr lang="de-DE" sz="2400" dirty="0"/>
            </a:p>
          </p:txBody>
        </p:sp>
      </p:grpSp>
      <p:grpSp>
        <p:nvGrpSpPr>
          <p:cNvPr id="29" name="Gruppieren 28"/>
          <p:cNvGrpSpPr/>
          <p:nvPr/>
        </p:nvGrpSpPr>
        <p:grpSpPr>
          <a:xfrm>
            <a:off x="8520998" y="4972675"/>
            <a:ext cx="1316021" cy="1569660"/>
            <a:chOff x="5450027" y="694528"/>
            <a:chExt cx="2627697" cy="2114524"/>
          </a:xfrm>
        </p:grpSpPr>
        <p:sp>
          <p:nvSpPr>
            <p:cNvPr id="36" name="Rechteck 35"/>
            <p:cNvSpPr/>
            <p:nvPr/>
          </p:nvSpPr>
          <p:spPr>
            <a:xfrm>
              <a:off x="5450027" y="694528"/>
              <a:ext cx="2627697" cy="2040556"/>
            </a:xfrm>
            <a:prstGeom prst="rect">
              <a:avLst/>
            </a:prstGeom>
            <a:noFill/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8" name="Textfeld 37"/>
            <p:cNvSpPr txBox="1"/>
            <p:nvPr/>
          </p:nvSpPr>
          <p:spPr>
            <a:xfrm>
              <a:off x="5573742" y="694528"/>
              <a:ext cx="2218107" cy="21145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TIM6</a:t>
              </a:r>
            </a:p>
            <a:p>
              <a:r>
                <a:rPr lang="de-DE" sz="2400" dirty="0" smtClean="0"/>
                <a:t>TIM7</a:t>
              </a:r>
            </a:p>
            <a:p>
              <a:r>
                <a:rPr lang="de-DE" sz="2400" dirty="0" smtClean="0"/>
                <a:t>EXTI</a:t>
              </a:r>
            </a:p>
            <a:p>
              <a:r>
                <a:rPr lang="de-DE" sz="2400" dirty="0" smtClean="0"/>
                <a:t>…</a:t>
              </a:r>
              <a:endParaRPr lang="de-DE" sz="2400" dirty="0"/>
            </a:p>
          </p:txBody>
        </p:sp>
      </p:grpSp>
      <p:sp>
        <p:nvSpPr>
          <p:cNvPr id="44" name="Pfeil nach links und rechts 43"/>
          <p:cNvSpPr/>
          <p:nvPr/>
        </p:nvSpPr>
        <p:spPr>
          <a:xfrm>
            <a:off x="7243838" y="5287037"/>
            <a:ext cx="1277160" cy="760396"/>
          </a:xfrm>
          <a:prstGeom prst="leftRightArrow">
            <a:avLst/>
          </a:prstGeom>
          <a:solidFill>
            <a:srgbClr val="FFFF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chemeClr val="tx1"/>
                </a:solidFill>
              </a:rPr>
              <a:t>APB</a:t>
            </a:r>
            <a:endParaRPr lang="de-DE" sz="2400" dirty="0">
              <a:solidFill>
                <a:schemeClr val="tx1"/>
              </a:solidFill>
            </a:endParaRPr>
          </a:p>
        </p:txBody>
      </p:sp>
      <p:pic>
        <p:nvPicPr>
          <p:cNvPr id="40" name="Google Shape;365;g6fe11b7731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37019" y="4876501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6092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0571"/>
    </mc:Choice>
    <mc:Fallback>
      <p:transition spd="slow" advTm="1605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48281" y="183251"/>
            <a:ext cx="3426941" cy="459302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STM32 Blockdiagramm</a:t>
            </a:r>
            <a:endParaRPr lang="de-DE" sz="2400" dirty="0"/>
          </a:p>
        </p:txBody>
      </p:sp>
      <p:sp>
        <p:nvSpPr>
          <p:cNvPr id="6" name="Rechteck 5"/>
          <p:cNvSpPr/>
          <p:nvPr/>
        </p:nvSpPr>
        <p:spPr>
          <a:xfrm>
            <a:off x="4748806" y="1516964"/>
            <a:ext cx="1049153" cy="3212074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6080131" y="1870119"/>
            <a:ext cx="1023314" cy="85383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MUL</a:t>
            </a:r>
          </a:p>
          <a:p>
            <a:pPr algn="ctr"/>
            <a:r>
              <a:rPr lang="de-DE" dirty="0" smtClean="0">
                <a:solidFill>
                  <a:schemeClr val="tx1"/>
                </a:solidFill>
              </a:rPr>
              <a:t>DIV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7352634" y="793694"/>
            <a:ext cx="1023314" cy="85383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Barrel-</a:t>
            </a:r>
          </a:p>
          <a:p>
            <a:pPr algn="ctr"/>
            <a:r>
              <a:rPr lang="de-DE" dirty="0" err="1" smtClean="0">
                <a:solidFill>
                  <a:schemeClr val="tx1"/>
                </a:solidFill>
              </a:rPr>
              <a:t>shifter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9" name="Freihandform 8"/>
          <p:cNvSpPr/>
          <p:nvPr/>
        </p:nvSpPr>
        <p:spPr>
          <a:xfrm>
            <a:off x="9028497" y="841820"/>
            <a:ext cx="798897" cy="2873532"/>
          </a:xfrm>
          <a:custGeom>
            <a:avLst/>
            <a:gdLst>
              <a:gd name="connsiteX0" fmla="*/ 28876 w 798897"/>
              <a:gd name="connsiteY0" fmla="*/ 0 h 1838426"/>
              <a:gd name="connsiteX1" fmla="*/ 798897 w 798897"/>
              <a:gd name="connsiteY1" fmla="*/ 442762 h 1838426"/>
              <a:gd name="connsiteX2" fmla="*/ 798897 w 798897"/>
              <a:gd name="connsiteY2" fmla="*/ 1491916 h 1838426"/>
              <a:gd name="connsiteX3" fmla="*/ 28876 w 798897"/>
              <a:gd name="connsiteY3" fmla="*/ 1838426 h 1838426"/>
              <a:gd name="connsiteX4" fmla="*/ 28876 w 798897"/>
              <a:gd name="connsiteY4" fmla="*/ 1395663 h 1838426"/>
              <a:gd name="connsiteX5" fmla="*/ 154004 w 798897"/>
              <a:gd name="connsiteY5" fmla="*/ 1376413 h 1838426"/>
              <a:gd name="connsiteX6" fmla="*/ 144379 w 798897"/>
              <a:gd name="connsiteY6" fmla="*/ 548640 h 1838426"/>
              <a:gd name="connsiteX7" fmla="*/ 0 w 798897"/>
              <a:gd name="connsiteY7" fmla="*/ 539015 h 1838426"/>
              <a:gd name="connsiteX8" fmla="*/ 28876 w 798897"/>
              <a:gd name="connsiteY8" fmla="*/ 0 h 1838426"/>
              <a:gd name="connsiteX0" fmla="*/ 19251 w 798897"/>
              <a:gd name="connsiteY0" fmla="*/ 0 h 1838426"/>
              <a:gd name="connsiteX1" fmla="*/ 798897 w 798897"/>
              <a:gd name="connsiteY1" fmla="*/ 442762 h 1838426"/>
              <a:gd name="connsiteX2" fmla="*/ 798897 w 798897"/>
              <a:gd name="connsiteY2" fmla="*/ 1491916 h 1838426"/>
              <a:gd name="connsiteX3" fmla="*/ 28876 w 798897"/>
              <a:gd name="connsiteY3" fmla="*/ 1838426 h 1838426"/>
              <a:gd name="connsiteX4" fmla="*/ 28876 w 798897"/>
              <a:gd name="connsiteY4" fmla="*/ 1395663 h 1838426"/>
              <a:gd name="connsiteX5" fmla="*/ 154004 w 798897"/>
              <a:gd name="connsiteY5" fmla="*/ 1376413 h 1838426"/>
              <a:gd name="connsiteX6" fmla="*/ 144379 w 798897"/>
              <a:gd name="connsiteY6" fmla="*/ 548640 h 1838426"/>
              <a:gd name="connsiteX7" fmla="*/ 0 w 798897"/>
              <a:gd name="connsiteY7" fmla="*/ 539015 h 1838426"/>
              <a:gd name="connsiteX8" fmla="*/ 19251 w 798897"/>
              <a:gd name="connsiteY8" fmla="*/ 0 h 1838426"/>
              <a:gd name="connsiteX0" fmla="*/ 9626 w 798897"/>
              <a:gd name="connsiteY0" fmla="*/ 0 h 1808143"/>
              <a:gd name="connsiteX1" fmla="*/ 798897 w 798897"/>
              <a:gd name="connsiteY1" fmla="*/ 412479 h 1808143"/>
              <a:gd name="connsiteX2" fmla="*/ 798897 w 798897"/>
              <a:gd name="connsiteY2" fmla="*/ 1461633 h 1808143"/>
              <a:gd name="connsiteX3" fmla="*/ 28876 w 798897"/>
              <a:gd name="connsiteY3" fmla="*/ 1808143 h 1808143"/>
              <a:gd name="connsiteX4" fmla="*/ 28876 w 798897"/>
              <a:gd name="connsiteY4" fmla="*/ 1365380 h 1808143"/>
              <a:gd name="connsiteX5" fmla="*/ 154004 w 798897"/>
              <a:gd name="connsiteY5" fmla="*/ 1346130 h 1808143"/>
              <a:gd name="connsiteX6" fmla="*/ 144379 w 798897"/>
              <a:gd name="connsiteY6" fmla="*/ 518357 h 1808143"/>
              <a:gd name="connsiteX7" fmla="*/ 0 w 798897"/>
              <a:gd name="connsiteY7" fmla="*/ 508732 h 1808143"/>
              <a:gd name="connsiteX8" fmla="*/ 9626 w 798897"/>
              <a:gd name="connsiteY8" fmla="*/ 0 h 1808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98897" h="1808143">
                <a:moveTo>
                  <a:pt x="9626" y="0"/>
                </a:moveTo>
                <a:lnTo>
                  <a:pt x="798897" y="412479"/>
                </a:lnTo>
                <a:lnTo>
                  <a:pt x="798897" y="1461633"/>
                </a:lnTo>
                <a:lnTo>
                  <a:pt x="28876" y="1808143"/>
                </a:lnTo>
                <a:lnTo>
                  <a:pt x="28876" y="1365380"/>
                </a:lnTo>
                <a:lnTo>
                  <a:pt x="154004" y="1346130"/>
                </a:lnTo>
                <a:lnTo>
                  <a:pt x="144379" y="518357"/>
                </a:lnTo>
                <a:lnTo>
                  <a:pt x="0" y="508732"/>
                </a:lnTo>
                <a:lnTo>
                  <a:pt x="9626" y="0"/>
                </a:lnTo>
                <a:close/>
              </a:path>
            </a:pathLst>
          </a:custGeom>
          <a:solidFill>
            <a:schemeClr val="bg1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ALU</a:t>
            </a:r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11" name="Gerade Verbindung mit Pfeil 10"/>
          <p:cNvCxnSpPr>
            <a:endCxn id="8" idx="1"/>
          </p:cNvCxnSpPr>
          <p:nvPr/>
        </p:nvCxnSpPr>
        <p:spPr>
          <a:xfrm flipV="1">
            <a:off x="5784782" y="1220609"/>
            <a:ext cx="1567852" cy="1142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/>
          <p:cNvCxnSpPr/>
          <p:nvPr/>
        </p:nvCxnSpPr>
        <p:spPr>
          <a:xfrm flipV="1">
            <a:off x="8375948" y="1215854"/>
            <a:ext cx="652549" cy="475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/>
          <p:cNvCxnSpPr/>
          <p:nvPr/>
        </p:nvCxnSpPr>
        <p:spPr>
          <a:xfrm flipV="1">
            <a:off x="5784782" y="3362034"/>
            <a:ext cx="3243715" cy="1142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reihandform 17"/>
          <p:cNvSpPr/>
          <p:nvPr/>
        </p:nvSpPr>
        <p:spPr>
          <a:xfrm>
            <a:off x="5813658" y="2281187"/>
            <a:ext cx="4283242" cy="2348565"/>
          </a:xfrm>
          <a:custGeom>
            <a:avLst/>
            <a:gdLst>
              <a:gd name="connsiteX0" fmla="*/ 4543124 w 4803006"/>
              <a:gd name="connsiteY0" fmla="*/ 0 h 2348565"/>
              <a:gd name="connsiteX1" fmla="*/ 4803006 w 4803006"/>
              <a:gd name="connsiteY1" fmla="*/ 0 h 2348565"/>
              <a:gd name="connsiteX2" fmla="*/ 4803006 w 4803006"/>
              <a:gd name="connsiteY2" fmla="*/ 2348565 h 2348565"/>
              <a:gd name="connsiteX3" fmla="*/ 0 w 4803006"/>
              <a:gd name="connsiteY3" fmla="*/ 2348565 h 2348565"/>
              <a:gd name="connsiteX4" fmla="*/ 0 w 4803006"/>
              <a:gd name="connsiteY4" fmla="*/ 1722922 h 2348565"/>
              <a:gd name="connsiteX0" fmla="*/ 4733897 w 4993779"/>
              <a:gd name="connsiteY0" fmla="*/ 0 h 2348565"/>
              <a:gd name="connsiteX1" fmla="*/ 4993779 w 4993779"/>
              <a:gd name="connsiteY1" fmla="*/ 0 h 2348565"/>
              <a:gd name="connsiteX2" fmla="*/ 4993779 w 4993779"/>
              <a:gd name="connsiteY2" fmla="*/ 2348565 h 2348565"/>
              <a:gd name="connsiteX3" fmla="*/ 190773 w 4993779"/>
              <a:gd name="connsiteY3" fmla="*/ 2348565 h 2348565"/>
              <a:gd name="connsiteX4" fmla="*/ 0 w 4993779"/>
              <a:gd name="connsiteY4" fmla="*/ 2338939 h 2348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3779" h="2348565">
                <a:moveTo>
                  <a:pt x="4733897" y="0"/>
                </a:moveTo>
                <a:lnTo>
                  <a:pt x="4993779" y="0"/>
                </a:lnTo>
                <a:lnTo>
                  <a:pt x="4993779" y="2348565"/>
                </a:lnTo>
                <a:lnTo>
                  <a:pt x="190773" y="2348565"/>
                </a:lnTo>
                <a:lnTo>
                  <a:pt x="0" y="2338939"/>
                </a:lnTo>
              </a:path>
            </a:pathLst>
          </a:custGeom>
          <a:noFill/>
          <a:ln w="50800">
            <a:solidFill>
              <a:srgbClr val="FF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0" name="Gerade Verbindung mit Pfeil 19"/>
          <p:cNvCxnSpPr>
            <a:endCxn id="7" idx="0"/>
          </p:cNvCxnSpPr>
          <p:nvPr/>
        </p:nvCxnSpPr>
        <p:spPr>
          <a:xfrm>
            <a:off x="6591788" y="1226321"/>
            <a:ext cx="0" cy="643798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mit Pfeil 20"/>
          <p:cNvCxnSpPr/>
          <p:nvPr/>
        </p:nvCxnSpPr>
        <p:spPr>
          <a:xfrm>
            <a:off x="6598292" y="2729662"/>
            <a:ext cx="0" cy="643798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hteck 21"/>
          <p:cNvSpPr/>
          <p:nvPr/>
        </p:nvSpPr>
        <p:spPr>
          <a:xfrm>
            <a:off x="4743725" y="1087964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R0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3" name="Rechteck 22"/>
          <p:cNvSpPr/>
          <p:nvPr/>
        </p:nvSpPr>
        <p:spPr>
          <a:xfrm>
            <a:off x="4743724" y="1303799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R1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4" name="Rechteck 23"/>
          <p:cNvSpPr/>
          <p:nvPr/>
        </p:nvSpPr>
        <p:spPr>
          <a:xfrm>
            <a:off x="4743723" y="1542122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R2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5" name="Rechteck 24"/>
          <p:cNvSpPr/>
          <p:nvPr/>
        </p:nvSpPr>
        <p:spPr>
          <a:xfrm>
            <a:off x="4743723" y="1778841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R3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6" name="Rechteck 25"/>
          <p:cNvSpPr/>
          <p:nvPr/>
        </p:nvSpPr>
        <p:spPr>
          <a:xfrm>
            <a:off x="4743725" y="1994375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R4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7" name="Rechteck 26"/>
          <p:cNvSpPr/>
          <p:nvPr/>
        </p:nvSpPr>
        <p:spPr>
          <a:xfrm>
            <a:off x="4743724" y="2210210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R5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8" name="Rechteck 27"/>
          <p:cNvSpPr/>
          <p:nvPr/>
        </p:nvSpPr>
        <p:spPr>
          <a:xfrm>
            <a:off x="4743723" y="2448533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R6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9" name="Rechteck 28"/>
          <p:cNvSpPr/>
          <p:nvPr/>
        </p:nvSpPr>
        <p:spPr>
          <a:xfrm>
            <a:off x="4743723" y="2685252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R7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0" name="Rechteck 29"/>
          <p:cNvSpPr/>
          <p:nvPr/>
        </p:nvSpPr>
        <p:spPr>
          <a:xfrm>
            <a:off x="4743722" y="2896392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R8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1" name="Rechteck 30"/>
          <p:cNvSpPr/>
          <p:nvPr/>
        </p:nvSpPr>
        <p:spPr>
          <a:xfrm>
            <a:off x="4743721" y="3112227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R9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2" name="Rechteck 31"/>
          <p:cNvSpPr/>
          <p:nvPr/>
        </p:nvSpPr>
        <p:spPr>
          <a:xfrm>
            <a:off x="4743720" y="3350550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R10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3" name="Rechteck 32"/>
          <p:cNvSpPr/>
          <p:nvPr/>
        </p:nvSpPr>
        <p:spPr>
          <a:xfrm>
            <a:off x="4743720" y="3587269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R11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4" name="Rechteck 33"/>
          <p:cNvSpPr/>
          <p:nvPr/>
        </p:nvSpPr>
        <p:spPr>
          <a:xfrm>
            <a:off x="4736336" y="3820897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R12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5" name="Rechteck 34"/>
          <p:cNvSpPr/>
          <p:nvPr/>
        </p:nvSpPr>
        <p:spPr>
          <a:xfrm>
            <a:off x="4736335" y="4036732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R13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6" name="Rechteck 35"/>
          <p:cNvSpPr/>
          <p:nvPr/>
        </p:nvSpPr>
        <p:spPr>
          <a:xfrm>
            <a:off x="4736334" y="4275055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R14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7" name="Rechteck 36"/>
          <p:cNvSpPr/>
          <p:nvPr/>
        </p:nvSpPr>
        <p:spPr>
          <a:xfrm>
            <a:off x="4736334" y="4511774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R15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8" name="Rechteck 37"/>
          <p:cNvSpPr/>
          <p:nvPr/>
        </p:nvSpPr>
        <p:spPr>
          <a:xfrm>
            <a:off x="8723503" y="3989564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PSR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9" name="Google Shape;165;p1"/>
          <p:cNvSpPr/>
          <p:nvPr/>
        </p:nvSpPr>
        <p:spPr>
          <a:xfrm>
            <a:off x="5226810" y="4417510"/>
            <a:ext cx="3496693" cy="1171480"/>
          </a:xfrm>
          <a:prstGeom prst="wedgeRoundRectCallout">
            <a:avLst>
              <a:gd name="adj1" fmla="val 28186"/>
              <a:gd name="adj2" fmla="val -11163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Eine Arithmetisch Logische Einheit (ALU)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Google Shape;17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746510" y="1870119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Vertikaler Bildlauf 2"/>
          <p:cNvSpPr/>
          <p:nvPr/>
        </p:nvSpPr>
        <p:spPr>
          <a:xfrm>
            <a:off x="824757" y="2112353"/>
            <a:ext cx="3587479" cy="1458335"/>
          </a:xfrm>
          <a:prstGeom prst="verticalScroll">
            <a:avLst>
              <a:gd name="adj" fmla="val 25000"/>
            </a:avLst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>
                <a:solidFill>
                  <a:schemeClr val="tx1"/>
                </a:solidFill>
              </a:rPr>
              <a:t>Für: +, -, &amp;, |, !</a:t>
            </a:r>
            <a:endParaRPr lang="de-DE" dirty="0">
              <a:solidFill>
                <a:schemeClr val="tx1"/>
              </a:solidFill>
            </a:endParaRPr>
          </a:p>
        </p:txBody>
      </p:sp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9162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165"/>
    </mc:Choice>
    <mc:Fallback>
      <p:transition spd="slow" advTm="301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48281" y="183251"/>
            <a:ext cx="3426941" cy="459302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STM32 Blockdiagramm</a:t>
            </a:r>
            <a:endParaRPr lang="de-DE" sz="2400" dirty="0"/>
          </a:p>
        </p:txBody>
      </p:sp>
      <p:sp>
        <p:nvSpPr>
          <p:cNvPr id="6" name="Rechteck 5"/>
          <p:cNvSpPr/>
          <p:nvPr/>
        </p:nvSpPr>
        <p:spPr>
          <a:xfrm>
            <a:off x="4748806" y="1516964"/>
            <a:ext cx="1049153" cy="3212074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6080131" y="1870119"/>
            <a:ext cx="1023314" cy="85383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MUL</a:t>
            </a:r>
          </a:p>
          <a:p>
            <a:pPr algn="ctr"/>
            <a:r>
              <a:rPr lang="de-DE" dirty="0" smtClean="0">
                <a:solidFill>
                  <a:schemeClr val="tx1"/>
                </a:solidFill>
              </a:rPr>
              <a:t>DIV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7352634" y="793694"/>
            <a:ext cx="1023314" cy="85383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Barrel-</a:t>
            </a:r>
          </a:p>
          <a:p>
            <a:pPr algn="ctr"/>
            <a:r>
              <a:rPr lang="de-DE" dirty="0" err="1" smtClean="0">
                <a:solidFill>
                  <a:schemeClr val="tx1"/>
                </a:solidFill>
              </a:rPr>
              <a:t>shifter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9" name="Freihandform 8"/>
          <p:cNvSpPr/>
          <p:nvPr/>
        </p:nvSpPr>
        <p:spPr>
          <a:xfrm>
            <a:off x="9028497" y="841820"/>
            <a:ext cx="798897" cy="2873532"/>
          </a:xfrm>
          <a:custGeom>
            <a:avLst/>
            <a:gdLst>
              <a:gd name="connsiteX0" fmla="*/ 28876 w 798897"/>
              <a:gd name="connsiteY0" fmla="*/ 0 h 1838426"/>
              <a:gd name="connsiteX1" fmla="*/ 798897 w 798897"/>
              <a:gd name="connsiteY1" fmla="*/ 442762 h 1838426"/>
              <a:gd name="connsiteX2" fmla="*/ 798897 w 798897"/>
              <a:gd name="connsiteY2" fmla="*/ 1491916 h 1838426"/>
              <a:gd name="connsiteX3" fmla="*/ 28876 w 798897"/>
              <a:gd name="connsiteY3" fmla="*/ 1838426 h 1838426"/>
              <a:gd name="connsiteX4" fmla="*/ 28876 w 798897"/>
              <a:gd name="connsiteY4" fmla="*/ 1395663 h 1838426"/>
              <a:gd name="connsiteX5" fmla="*/ 154004 w 798897"/>
              <a:gd name="connsiteY5" fmla="*/ 1376413 h 1838426"/>
              <a:gd name="connsiteX6" fmla="*/ 144379 w 798897"/>
              <a:gd name="connsiteY6" fmla="*/ 548640 h 1838426"/>
              <a:gd name="connsiteX7" fmla="*/ 0 w 798897"/>
              <a:gd name="connsiteY7" fmla="*/ 539015 h 1838426"/>
              <a:gd name="connsiteX8" fmla="*/ 28876 w 798897"/>
              <a:gd name="connsiteY8" fmla="*/ 0 h 1838426"/>
              <a:gd name="connsiteX0" fmla="*/ 19251 w 798897"/>
              <a:gd name="connsiteY0" fmla="*/ 0 h 1838426"/>
              <a:gd name="connsiteX1" fmla="*/ 798897 w 798897"/>
              <a:gd name="connsiteY1" fmla="*/ 442762 h 1838426"/>
              <a:gd name="connsiteX2" fmla="*/ 798897 w 798897"/>
              <a:gd name="connsiteY2" fmla="*/ 1491916 h 1838426"/>
              <a:gd name="connsiteX3" fmla="*/ 28876 w 798897"/>
              <a:gd name="connsiteY3" fmla="*/ 1838426 h 1838426"/>
              <a:gd name="connsiteX4" fmla="*/ 28876 w 798897"/>
              <a:gd name="connsiteY4" fmla="*/ 1395663 h 1838426"/>
              <a:gd name="connsiteX5" fmla="*/ 154004 w 798897"/>
              <a:gd name="connsiteY5" fmla="*/ 1376413 h 1838426"/>
              <a:gd name="connsiteX6" fmla="*/ 144379 w 798897"/>
              <a:gd name="connsiteY6" fmla="*/ 548640 h 1838426"/>
              <a:gd name="connsiteX7" fmla="*/ 0 w 798897"/>
              <a:gd name="connsiteY7" fmla="*/ 539015 h 1838426"/>
              <a:gd name="connsiteX8" fmla="*/ 19251 w 798897"/>
              <a:gd name="connsiteY8" fmla="*/ 0 h 1838426"/>
              <a:gd name="connsiteX0" fmla="*/ 9626 w 798897"/>
              <a:gd name="connsiteY0" fmla="*/ 0 h 1808143"/>
              <a:gd name="connsiteX1" fmla="*/ 798897 w 798897"/>
              <a:gd name="connsiteY1" fmla="*/ 412479 h 1808143"/>
              <a:gd name="connsiteX2" fmla="*/ 798897 w 798897"/>
              <a:gd name="connsiteY2" fmla="*/ 1461633 h 1808143"/>
              <a:gd name="connsiteX3" fmla="*/ 28876 w 798897"/>
              <a:gd name="connsiteY3" fmla="*/ 1808143 h 1808143"/>
              <a:gd name="connsiteX4" fmla="*/ 28876 w 798897"/>
              <a:gd name="connsiteY4" fmla="*/ 1365380 h 1808143"/>
              <a:gd name="connsiteX5" fmla="*/ 154004 w 798897"/>
              <a:gd name="connsiteY5" fmla="*/ 1346130 h 1808143"/>
              <a:gd name="connsiteX6" fmla="*/ 144379 w 798897"/>
              <a:gd name="connsiteY6" fmla="*/ 518357 h 1808143"/>
              <a:gd name="connsiteX7" fmla="*/ 0 w 798897"/>
              <a:gd name="connsiteY7" fmla="*/ 508732 h 1808143"/>
              <a:gd name="connsiteX8" fmla="*/ 9626 w 798897"/>
              <a:gd name="connsiteY8" fmla="*/ 0 h 1808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98897" h="1808143">
                <a:moveTo>
                  <a:pt x="9626" y="0"/>
                </a:moveTo>
                <a:lnTo>
                  <a:pt x="798897" y="412479"/>
                </a:lnTo>
                <a:lnTo>
                  <a:pt x="798897" y="1461633"/>
                </a:lnTo>
                <a:lnTo>
                  <a:pt x="28876" y="1808143"/>
                </a:lnTo>
                <a:lnTo>
                  <a:pt x="28876" y="1365380"/>
                </a:lnTo>
                <a:lnTo>
                  <a:pt x="154004" y="1346130"/>
                </a:lnTo>
                <a:lnTo>
                  <a:pt x="144379" y="518357"/>
                </a:lnTo>
                <a:lnTo>
                  <a:pt x="0" y="508732"/>
                </a:lnTo>
                <a:lnTo>
                  <a:pt x="9626" y="0"/>
                </a:lnTo>
                <a:close/>
              </a:path>
            </a:pathLst>
          </a:custGeom>
          <a:solidFill>
            <a:schemeClr val="bg1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ALU</a:t>
            </a:r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11" name="Gerade Verbindung mit Pfeil 10"/>
          <p:cNvCxnSpPr>
            <a:endCxn id="8" idx="1"/>
          </p:cNvCxnSpPr>
          <p:nvPr/>
        </p:nvCxnSpPr>
        <p:spPr>
          <a:xfrm flipV="1">
            <a:off x="5784782" y="1220609"/>
            <a:ext cx="1567852" cy="1142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/>
          <p:cNvCxnSpPr/>
          <p:nvPr/>
        </p:nvCxnSpPr>
        <p:spPr>
          <a:xfrm flipV="1">
            <a:off x="8375948" y="1215854"/>
            <a:ext cx="652549" cy="475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/>
          <p:cNvCxnSpPr/>
          <p:nvPr/>
        </p:nvCxnSpPr>
        <p:spPr>
          <a:xfrm flipV="1">
            <a:off x="5784782" y="3362034"/>
            <a:ext cx="3243715" cy="1142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reihandform 17"/>
          <p:cNvSpPr/>
          <p:nvPr/>
        </p:nvSpPr>
        <p:spPr>
          <a:xfrm>
            <a:off x="5813658" y="2281187"/>
            <a:ext cx="4283242" cy="2348565"/>
          </a:xfrm>
          <a:custGeom>
            <a:avLst/>
            <a:gdLst>
              <a:gd name="connsiteX0" fmla="*/ 4543124 w 4803006"/>
              <a:gd name="connsiteY0" fmla="*/ 0 h 2348565"/>
              <a:gd name="connsiteX1" fmla="*/ 4803006 w 4803006"/>
              <a:gd name="connsiteY1" fmla="*/ 0 h 2348565"/>
              <a:gd name="connsiteX2" fmla="*/ 4803006 w 4803006"/>
              <a:gd name="connsiteY2" fmla="*/ 2348565 h 2348565"/>
              <a:gd name="connsiteX3" fmla="*/ 0 w 4803006"/>
              <a:gd name="connsiteY3" fmla="*/ 2348565 h 2348565"/>
              <a:gd name="connsiteX4" fmla="*/ 0 w 4803006"/>
              <a:gd name="connsiteY4" fmla="*/ 1722922 h 2348565"/>
              <a:gd name="connsiteX0" fmla="*/ 4733897 w 4993779"/>
              <a:gd name="connsiteY0" fmla="*/ 0 h 2348565"/>
              <a:gd name="connsiteX1" fmla="*/ 4993779 w 4993779"/>
              <a:gd name="connsiteY1" fmla="*/ 0 h 2348565"/>
              <a:gd name="connsiteX2" fmla="*/ 4993779 w 4993779"/>
              <a:gd name="connsiteY2" fmla="*/ 2348565 h 2348565"/>
              <a:gd name="connsiteX3" fmla="*/ 190773 w 4993779"/>
              <a:gd name="connsiteY3" fmla="*/ 2348565 h 2348565"/>
              <a:gd name="connsiteX4" fmla="*/ 0 w 4993779"/>
              <a:gd name="connsiteY4" fmla="*/ 2338939 h 2348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3779" h="2348565">
                <a:moveTo>
                  <a:pt x="4733897" y="0"/>
                </a:moveTo>
                <a:lnTo>
                  <a:pt x="4993779" y="0"/>
                </a:lnTo>
                <a:lnTo>
                  <a:pt x="4993779" y="2348565"/>
                </a:lnTo>
                <a:lnTo>
                  <a:pt x="190773" y="2348565"/>
                </a:lnTo>
                <a:lnTo>
                  <a:pt x="0" y="2338939"/>
                </a:lnTo>
              </a:path>
            </a:pathLst>
          </a:custGeom>
          <a:noFill/>
          <a:ln w="50800">
            <a:solidFill>
              <a:srgbClr val="FF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0" name="Gerade Verbindung mit Pfeil 19"/>
          <p:cNvCxnSpPr>
            <a:endCxn id="7" idx="0"/>
          </p:cNvCxnSpPr>
          <p:nvPr/>
        </p:nvCxnSpPr>
        <p:spPr>
          <a:xfrm>
            <a:off x="6591788" y="1226321"/>
            <a:ext cx="0" cy="643798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mit Pfeil 20"/>
          <p:cNvCxnSpPr/>
          <p:nvPr/>
        </p:nvCxnSpPr>
        <p:spPr>
          <a:xfrm>
            <a:off x="6598292" y="2729662"/>
            <a:ext cx="0" cy="643798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hteck 21"/>
          <p:cNvSpPr/>
          <p:nvPr/>
        </p:nvSpPr>
        <p:spPr>
          <a:xfrm>
            <a:off x="4743725" y="1087964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R0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3" name="Rechteck 22"/>
          <p:cNvSpPr/>
          <p:nvPr/>
        </p:nvSpPr>
        <p:spPr>
          <a:xfrm>
            <a:off x="4743724" y="1303799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R1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4" name="Rechteck 23"/>
          <p:cNvSpPr/>
          <p:nvPr/>
        </p:nvSpPr>
        <p:spPr>
          <a:xfrm>
            <a:off x="4743723" y="1542122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R2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5" name="Rechteck 24"/>
          <p:cNvSpPr/>
          <p:nvPr/>
        </p:nvSpPr>
        <p:spPr>
          <a:xfrm>
            <a:off x="4743723" y="1778841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R3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6" name="Rechteck 25"/>
          <p:cNvSpPr/>
          <p:nvPr/>
        </p:nvSpPr>
        <p:spPr>
          <a:xfrm>
            <a:off x="4743725" y="1994375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R4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7" name="Rechteck 26"/>
          <p:cNvSpPr/>
          <p:nvPr/>
        </p:nvSpPr>
        <p:spPr>
          <a:xfrm>
            <a:off x="4743724" y="2210210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R5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8" name="Rechteck 27"/>
          <p:cNvSpPr/>
          <p:nvPr/>
        </p:nvSpPr>
        <p:spPr>
          <a:xfrm>
            <a:off x="4743723" y="2448533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R6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9" name="Rechteck 28"/>
          <p:cNvSpPr/>
          <p:nvPr/>
        </p:nvSpPr>
        <p:spPr>
          <a:xfrm>
            <a:off x="4743723" y="2685252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R7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0" name="Rechteck 29"/>
          <p:cNvSpPr/>
          <p:nvPr/>
        </p:nvSpPr>
        <p:spPr>
          <a:xfrm>
            <a:off x="4743722" y="2896392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R8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1" name="Rechteck 30"/>
          <p:cNvSpPr/>
          <p:nvPr/>
        </p:nvSpPr>
        <p:spPr>
          <a:xfrm>
            <a:off x="4743721" y="3112227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R9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2" name="Rechteck 31"/>
          <p:cNvSpPr/>
          <p:nvPr/>
        </p:nvSpPr>
        <p:spPr>
          <a:xfrm>
            <a:off x="4743720" y="3350550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R10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3" name="Rechteck 32"/>
          <p:cNvSpPr/>
          <p:nvPr/>
        </p:nvSpPr>
        <p:spPr>
          <a:xfrm>
            <a:off x="4743720" y="3587269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R11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4" name="Rechteck 33"/>
          <p:cNvSpPr/>
          <p:nvPr/>
        </p:nvSpPr>
        <p:spPr>
          <a:xfrm>
            <a:off x="4736336" y="3820897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R12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5" name="Rechteck 34"/>
          <p:cNvSpPr/>
          <p:nvPr/>
        </p:nvSpPr>
        <p:spPr>
          <a:xfrm>
            <a:off x="4736335" y="4036732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R13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6" name="Rechteck 35"/>
          <p:cNvSpPr/>
          <p:nvPr/>
        </p:nvSpPr>
        <p:spPr>
          <a:xfrm>
            <a:off x="4736334" y="4275055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R14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7" name="Rechteck 36"/>
          <p:cNvSpPr/>
          <p:nvPr/>
        </p:nvSpPr>
        <p:spPr>
          <a:xfrm>
            <a:off x="4736334" y="4511774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R15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8" name="Rechteck 37"/>
          <p:cNvSpPr/>
          <p:nvPr/>
        </p:nvSpPr>
        <p:spPr>
          <a:xfrm>
            <a:off x="8723503" y="3989564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PSR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9" name="Google Shape;165;p1"/>
          <p:cNvSpPr/>
          <p:nvPr/>
        </p:nvSpPr>
        <p:spPr>
          <a:xfrm>
            <a:off x="5226810" y="4417510"/>
            <a:ext cx="3496693" cy="1171480"/>
          </a:xfrm>
          <a:prstGeom prst="wedgeRoundRectCallout">
            <a:avLst>
              <a:gd name="adj1" fmla="val -28794"/>
              <a:gd name="adj2" fmla="val -126424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Ein 32 Bit </a:t>
            </a:r>
            <a:r>
              <a:rPr lang="de-DE" sz="2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Multiplizierer</a:t>
            </a: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/ </a:t>
            </a:r>
            <a:r>
              <a:rPr lang="de-DE" sz="2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Dividierer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Google Shape;17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842471" y="1945293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Vertikaler Bildlauf 2"/>
          <p:cNvSpPr/>
          <p:nvPr/>
        </p:nvSpPr>
        <p:spPr>
          <a:xfrm>
            <a:off x="824757" y="2112353"/>
            <a:ext cx="3587479" cy="1458335"/>
          </a:xfrm>
          <a:prstGeom prst="verticalScroll">
            <a:avLst>
              <a:gd name="adj" fmla="val 25000"/>
            </a:avLst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>
                <a:solidFill>
                  <a:schemeClr val="tx1"/>
                </a:solidFill>
              </a:rPr>
              <a:t>Für: * , /</a:t>
            </a:r>
            <a:endParaRPr lang="de-DE" dirty="0">
              <a:solidFill>
                <a:schemeClr val="tx1"/>
              </a:solidFill>
            </a:endParaRP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4764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321"/>
    </mc:Choice>
    <mc:Fallback>
      <p:transition spd="slow" advTm="243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48281" y="183251"/>
            <a:ext cx="3426941" cy="459302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STM32 Blockdiagramm</a:t>
            </a:r>
            <a:endParaRPr lang="de-DE" sz="2400" dirty="0"/>
          </a:p>
        </p:txBody>
      </p:sp>
      <p:sp>
        <p:nvSpPr>
          <p:cNvPr id="6" name="Rechteck 5"/>
          <p:cNvSpPr/>
          <p:nvPr/>
        </p:nvSpPr>
        <p:spPr>
          <a:xfrm>
            <a:off x="4748806" y="1516964"/>
            <a:ext cx="1049153" cy="3212074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6080131" y="1870119"/>
            <a:ext cx="1023314" cy="85383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MUL</a:t>
            </a:r>
          </a:p>
          <a:p>
            <a:pPr algn="ctr"/>
            <a:r>
              <a:rPr lang="de-DE" dirty="0" smtClean="0">
                <a:solidFill>
                  <a:schemeClr val="tx1"/>
                </a:solidFill>
              </a:rPr>
              <a:t>DIV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7352634" y="793694"/>
            <a:ext cx="1023314" cy="85383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Barrel-</a:t>
            </a:r>
          </a:p>
          <a:p>
            <a:pPr algn="ctr"/>
            <a:r>
              <a:rPr lang="de-DE" dirty="0" err="1" smtClean="0">
                <a:solidFill>
                  <a:schemeClr val="tx1"/>
                </a:solidFill>
              </a:rPr>
              <a:t>shifter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9" name="Freihandform 8"/>
          <p:cNvSpPr/>
          <p:nvPr/>
        </p:nvSpPr>
        <p:spPr>
          <a:xfrm>
            <a:off x="9028497" y="841820"/>
            <a:ext cx="798897" cy="2873532"/>
          </a:xfrm>
          <a:custGeom>
            <a:avLst/>
            <a:gdLst>
              <a:gd name="connsiteX0" fmla="*/ 28876 w 798897"/>
              <a:gd name="connsiteY0" fmla="*/ 0 h 1838426"/>
              <a:gd name="connsiteX1" fmla="*/ 798897 w 798897"/>
              <a:gd name="connsiteY1" fmla="*/ 442762 h 1838426"/>
              <a:gd name="connsiteX2" fmla="*/ 798897 w 798897"/>
              <a:gd name="connsiteY2" fmla="*/ 1491916 h 1838426"/>
              <a:gd name="connsiteX3" fmla="*/ 28876 w 798897"/>
              <a:gd name="connsiteY3" fmla="*/ 1838426 h 1838426"/>
              <a:gd name="connsiteX4" fmla="*/ 28876 w 798897"/>
              <a:gd name="connsiteY4" fmla="*/ 1395663 h 1838426"/>
              <a:gd name="connsiteX5" fmla="*/ 154004 w 798897"/>
              <a:gd name="connsiteY5" fmla="*/ 1376413 h 1838426"/>
              <a:gd name="connsiteX6" fmla="*/ 144379 w 798897"/>
              <a:gd name="connsiteY6" fmla="*/ 548640 h 1838426"/>
              <a:gd name="connsiteX7" fmla="*/ 0 w 798897"/>
              <a:gd name="connsiteY7" fmla="*/ 539015 h 1838426"/>
              <a:gd name="connsiteX8" fmla="*/ 28876 w 798897"/>
              <a:gd name="connsiteY8" fmla="*/ 0 h 1838426"/>
              <a:gd name="connsiteX0" fmla="*/ 19251 w 798897"/>
              <a:gd name="connsiteY0" fmla="*/ 0 h 1838426"/>
              <a:gd name="connsiteX1" fmla="*/ 798897 w 798897"/>
              <a:gd name="connsiteY1" fmla="*/ 442762 h 1838426"/>
              <a:gd name="connsiteX2" fmla="*/ 798897 w 798897"/>
              <a:gd name="connsiteY2" fmla="*/ 1491916 h 1838426"/>
              <a:gd name="connsiteX3" fmla="*/ 28876 w 798897"/>
              <a:gd name="connsiteY3" fmla="*/ 1838426 h 1838426"/>
              <a:gd name="connsiteX4" fmla="*/ 28876 w 798897"/>
              <a:gd name="connsiteY4" fmla="*/ 1395663 h 1838426"/>
              <a:gd name="connsiteX5" fmla="*/ 154004 w 798897"/>
              <a:gd name="connsiteY5" fmla="*/ 1376413 h 1838426"/>
              <a:gd name="connsiteX6" fmla="*/ 144379 w 798897"/>
              <a:gd name="connsiteY6" fmla="*/ 548640 h 1838426"/>
              <a:gd name="connsiteX7" fmla="*/ 0 w 798897"/>
              <a:gd name="connsiteY7" fmla="*/ 539015 h 1838426"/>
              <a:gd name="connsiteX8" fmla="*/ 19251 w 798897"/>
              <a:gd name="connsiteY8" fmla="*/ 0 h 1838426"/>
              <a:gd name="connsiteX0" fmla="*/ 9626 w 798897"/>
              <a:gd name="connsiteY0" fmla="*/ 0 h 1808143"/>
              <a:gd name="connsiteX1" fmla="*/ 798897 w 798897"/>
              <a:gd name="connsiteY1" fmla="*/ 412479 h 1808143"/>
              <a:gd name="connsiteX2" fmla="*/ 798897 w 798897"/>
              <a:gd name="connsiteY2" fmla="*/ 1461633 h 1808143"/>
              <a:gd name="connsiteX3" fmla="*/ 28876 w 798897"/>
              <a:gd name="connsiteY3" fmla="*/ 1808143 h 1808143"/>
              <a:gd name="connsiteX4" fmla="*/ 28876 w 798897"/>
              <a:gd name="connsiteY4" fmla="*/ 1365380 h 1808143"/>
              <a:gd name="connsiteX5" fmla="*/ 154004 w 798897"/>
              <a:gd name="connsiteY5" fmla="*/ 1346130 h 1808143"/>
              <a:gd name="connsiteX6" fmla="*/ 144379 w 798897"/>
              <a:gd name="connsiteY6" fmla="*/ 518357 h 1808143"/>
              <a:gd name="connsiteX7" fmla="*/ 0 w 798897"/>
              <a:gd name="connsiteY7" fmla="*/ 508732 h 1808143"/>
              <a:gd name="connsiteX8" fmla="*/ 9626 w 798897"/>
              <a:gd name="connsiteY8" fmla="*/ 0 h 1808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98897" h="1808143">
                <a:moveTo>
                  <a:pt x="9626" y="0"/>
                </a:moveTo>
                <a:lnTo>
                  <a:pt x="798897" y="412479"/>
                </a:lnTo>
                <a:lnTo>
                  <a:pt x="798897" y="1461633"/>
                </a:lnTo>
                <a:lnTo>
                  <a:pt x="28876" y="1808143"/>
                </a:lnTo>
                <a:lnTo>
                  <a:pt x="28876" y="1365380"/>
                </a:lnTo>
                <a:lnTo>
                  <a:pt x="154004" y="1346130"/>
                </a:lnTo>
                <a:lnTo>
                  <a:pt x="144379" y="518357"/>
                </a:lnTo>
                <a:lnTo>
                  <a:pt x="0" y="508732"/>
                </a:lnTo>
                <a:lnTo>
                  <a:pt x="9626" y="0"/>
                </a:lnTo>
                <a:close/>
              </a:path>
            </a:pathLst>
          </a:custGeom>
          <a:solidFill>
            <a:schemeClr val="bg1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ALU</a:t>
            </a:r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11" name="Gerade Verbindung mit Pfeil 10"/>
          <p:cNvCxnSpPr>
            <a:endCxn id="8" idx="1"/>
          </p:cNvCxnSpPr>
          <p:nvPr/>
        </p:nvCxnSpPr>
        <p:spPr>
          <a:xfrm flipV="1">
            <a:off x="5784782" y="1220609"/>
            <a:ext cx="1567852" cy="1142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/>
          <p:cNvCxnSpPr/>
          <p:nvPr/>
        </p:nvCxnSpPr>
        <p:spPr>
          <a:xfrm flipV="1">
            <a:off x="8375948" y="1215854"/>
            <a:ext cx="652549" cy="475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/>
          <p:cNvCxnSpPr/>
          <p:nvPr/>
        </p:nvCxnSpPr>
        <p:spPr>
          <a:xfrm flipV="1">
            <a:off x="5784782" y="3362034"/>
            <a:ext cx="3243715" cy="1142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reihandform 17"/>
          <p:cNvSpPr/>
          <p:nvPr/>
        </p:nvSpPr>
        <p:spPr>
          <a:xfrm>
            <a:off x="5813658" y="2281187"/>
            <a:ext cx="4283242" cy="2348565"/>
          </a:xfrm>
          <a:custGeom>
            <a:avLst/>
            <a:gdLst>
              <a:gd name="connsiteX0" fmla="*/ 4543124 w 4803006"/>
              <a:gd name="connsiteY0" fmla="*/ 0 h 2348565"/>
              <a:gd name="connsiteX1" fmla="*/ 4803006 w 4803006"/>
              <a:gd name="connsiteY1" fmla="*/ 0 h 2348565"/>
              <a:gd name="connsiteX2" fmla="*/ 4803006 w 4803006"/>
              <a:gd name="connsiteY2" fmla="*/ 2348565 h 2348565"/>
              <a:gd name="connsiteX3" fmla="*/ 0 w 4803006"/>
              <a:gd name="connsiteY3" fmla="*/ 2348565 h 2348565"/>
              <a:gd name="connsiteX4" fmla="*/ 0 w 4803006"/>
              <a:gd name="connsiteY4" fmla="*/ 1722922 h 2348565"/>
              <a:gd name="connsiteX0" fmla="*/ 4733897 w 4993779"/>
              <a:gd name="connsiteY0" fmla="*/ 0 h 2348565"/>
              <a:gd name="connsiteX1" fmla="*/ 4993779 w 4993779"/>
              <a:gd name="connsiteY1" fmla="*/ 0 h 2348565"/>
              <a:gd name="connsiteX2" fmla="*/ 4993779 w 4993779"/>
              <a:gd name="connsiteY2" fmla="*/ 2348565 h 2348565"/>
              <a:gd name="connsiteX3" fmla="*/ 190773 w 4993779"/>
              <a:gd name="connsiteY3" fmla="*/ 2348565 h 2348565"/>
              <a:gd name="connsiteX4" fmla="*/ 0 w 4993779"/>
              <a:gd name="connsiteY4" fmla="*/ 2338939 h 2348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3779" h="2348565">
                <a:moveTo>
                  <a:pt x="4733897" y="0"/>
                </a:moveTo>
                <a:lnTo>
                  <a:pt x="4993779" y="0"/>
                </a:lnTo>
                <a:lnTo>
                  <a:pt x="4993779" y="2348565"/>
                </a:lnTo>
                <a:lnTo>
                  <a:pt x="190773" y="2348565"/>
                </a:lnTo>
                <a:lnTo>
                  <a:pt x="0" y="2338939"/>
                </a:lnTo>
              </a:path>
            </a:pathLst>
          </a:custGeom>
          <a:noFill/>
          <a:ln w="50800">
            <a:solidFill>
              <a:srgbClr val="FF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0" name="Gerade Verbindung mit Pfeil 19"/>
          <p:cNvCxnSpPr>
            <a:endCxn id="7" idx="0"/>
          </p:cNvCxnSpPr>
          <p:nvPr/>
        </p:nvCxnSpPr>
        <p:spPr>
          <a:xfrm>
            <a:off x="6591788" y="1226321"/>
            <a:ext cx="0" cy="643798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mit Pfeil 20"/>
          <p:cNvCxnSpPr/>
          <p:nvPr/>
        </p:nvCxnSpPr>
        <p:spPr>
          <a:xfrm>
            <a:off x="6598292" y="2729662"/>
            <a:ext cx="0" cy="643798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hteck 21"/>
          <p:cNvSpPr/>
          <p:nvPr/>
        </p:nvSpPr>
        <p:spPr>
          <a:xfrm>
            <a:off x="4743725" y="1087964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R0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3" name="Rechteck 22"/>
          <p:cNvSpPr/>
          <p:nvPr/>
        </p:nvSpPr>
        <p:spPr>
          <a:xfrm>
            <a:off x="4743724" y="1303799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R1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4" name="Rechteck 23"/>
          <p:cNvSpPr/>
          <p:nvPr/>
        </p:nvSpPr>
        <p:spPr>
          <a:xfrm>
            <a:off x="4743723" y="1542122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R2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5" name="Rechteck 24"/>
          <p:cNvSpPr/>
          <p:nvPr/>
        </p:nvSpPr>
        <p:spPr>
          <a:xfrm>
            <a:off x="4743723" y="1778841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R3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6" name="Rechteck 25"/>
          <p:cNvSpPr/>
          <p:nvPr/>
        </p:nvSpPr>
        <p:spPr>
          <a:xfrm>
            <a:off x="4743725" y="1994375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R4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7" name="Rechteck 26"/>
          <p:cNvSpPr/>
          <p:nvPr/>
        </p:nvSpPr>
        <p:spPr>
          <a:xfrm>
            <a:off x="4743724" y="2210210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R5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8" name="Rechteck 27"/>
          <p:cNvSpPr/>
          <p:nvPr/>
        </p:nvSpPr>
        <p:spPr>
          <a:xfrm>
            <a:off x="4743723" y="2448533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R6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9" name="Rechteck 28"/>
          <p:cNvSpPr/>
          <p:nvPr/>
        </p:nvSpPr>
        <p:spPr>
          <a:xfrm>
            <a:off x="4743723" y="2685252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R7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0" name="Rechteck 29"/>
          <p:cNvSpPr/>
          <p:nvPr/>
        </p:nvSpPr>
        <p:spPr>
          <a:xfrm>
            <a:off x="4743722" y="2896392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R8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1" name="Rechteck 30"/>
          <p:cNvSpPr/>
          <p:nvPr/>
        </p:nvSpPr>
        <p:spPr>
          <a:xfrm>
            <a:off x="4743721" y="3112227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R9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2" name="Rechteck 31"/>
          <p:cNvSpPr/>
          <p:nvPr/>
        </p:nvSpPr>
        <p:spPr>
          <a:xfrm>
            <a:off x="4743720" y="3350550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R10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3" name="Rechteck 32"/>
          <p:cNvSpPr/>
          <p:nvPr/>
        </p:nvSpPr>
        <p:spPr>
          <a:xfrm>
            <a:off x="4743720" y="3587269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R11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4" name="Rechteck 33"/>
          <p:cNvSpPr/>
          <p:nvPr/>
        </p:nvSpPr>
        <p:spPr>
          <a:xfrm>
            <a:off x="4736336" y="3820897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R12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5" name="Rechteck 34"/>
          <p:cNvSpPr/>
          <p:nvPr/>
        </p:nvSpPr>
        <p:spPr>
          <a:xfrm>
            <a:off x="4736335" y="4036732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R13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6" name="Rechteck 35"/>
          <p:cNvSpPr/>
          <p:nvPr/>
        </p:nvSpPr>
        <p:spPr>
          <a:xfrm>
            <a:off x="4736334" y="4275055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R14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7" name="Rechteck 36"/>
          <p:cNvSpPr/>
          <p:nvPr/>
        </p:nvSpPr>
        <p:spPr>
          <a:xfrm>
            <a:off x="4736334" y="4511774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R15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8" name="Rechteck 37"/>
          <p:cNvSpPr/>
          <p:nvPr/>
        </p:nvSpPr>
        <p:spPr>
          <a:xfrm>
            <a:off x="8723503" y="3989564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PSR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9" name="Google Shape;165;p1"/>
          <p:cNvSpPr/>
          <p:nvPr/>
        </p:nvSpPr>
        <p:spPr>
          <a:xfrm>
            <a:off x="6046823" y="3618700"/>
            <a:ext cx="3496693" cy="1171480"/>
          </a:xfrm>
          <a:prstGeom prst="wedgeRoundRectCallout">
            <a:avLst>
              <a:gd name="adj1" fmla="val -28794"/>
              <a:gd name="adj2" fmla="val -126424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Ein 32 Bit </a:t>
            </a:r>
            <a:r>
              <a:rPr lang="de-DE" sz="2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Shifter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Google Shape;17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01855" y="890774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Vertikaler Bildlauf 2"/>
          <p:cNvSpPr/>
          <p:nvPr/>
        </p:nvSpPr>
        <p:spPr>
          <a:xfrm>
            <a:off x="824757" y="2112353"/>
            <a:ext cx="3587479" cy="1458335"/>
          </a:xfrm>
          <a:prstGeom prst="verticalScroll">
            <a:avLst>
              <a:gd name="adj" fmla="val 25000"/>
            </a:avLst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>
                <a:solidFill>
                  <a:schemeClr val="tx1"/>
                </a:solidFill>
              </a:rPr>
              <a:t>Für Schiebeoperationen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a = 5 &lt;&lt;2;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b = a &gt;&gt;3;</a:t>
            </a:r>
            <a:endParaRPr lang="de-DE" dirty="0">
              <a:solidFill>
                <a:schemeClr val="tx1"/>
              </a:solidFill>
            </a:endParaRP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2139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1229"/>
    </mc:Choice>
    <mc:Fallback>
      <p:transition spd="slow" advTm="412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48281" y="183251"/>
            <a:ext cx="3426941" cy="459302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STM32 Blockdiagramm</a:t>
            </a:r>
            <a:endParaRPr lang="de-DE" sz="2400" dirty="0"/>
          </a:p>
        </p:txBody>
      </p:sp>
      <p:sp>
        <p:nvSpPr>
          <p:cNvPr id="6" name="Rechteck 5"/>
          <p:cNvSpPr/>
          <p:nvPr/>
        </p:nvSpPr>
        <p:spPr>
          <a:xfrm>
            <a:off x="4748806" y="1516964"/>
            <a:ext cx="1049153" cy="3212074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6080131" y="1870119"/>
            <a:ext cx="1023314" cy="85383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MUL</a:t>
            </a:r>
          </a:p>
          <a:p>
            <a:pPr algn="ctr"/>
            <a:r>
              <a:rPr lang="de-DE" dirty="0" smtClean="0">
                <a:solidFill>
                  <a:schemeClr val="tx1"/>
                </a:solidFill>
              </a:rPr>
              <a:t>DIV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7352634" y="793694"/>
            <a:ext cx="1023314" cy="85383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Barrel-</a:t>
            </a:r>
          </a:p>
          <a:p>
            <a:pPr algn="ctr"/>
            <a:r>
              <a:rPr lang="de-DE" dirty="0" err="1" smtClean="0">
                <a:solidFill>
                  <a:schemeClr val="tx1"/>
                </a:solidFill>
              </a:rPr>
              <a:t>shifter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9" name="Freihandform 8"/>
          <p:cNvSpPr/>
          <p:nvPr/>
        </p:nvSpPr>
        <p:spPr>
          <a:xfrm>
            <a:off x="9028497" y="841820"/>
            <a:ext cx="798897" cy="2873532"/>
          </a:xfrm>
          <a:custGeom>
            <a:avLst/>
            <a:gdLst>
              <a:gd name="connsiteX0" fmla="*/ 28876 w 798897"/>
              <a:gd name="connsiteY0" fmla="*/ 0 h 1838426"/>
              <a:gd name="connsiteX1" fmla="*/ 798897 w 798897"/>
              <a:gd name="connsiteY1" fmla="*/ 442762 h 1838426"/>
              <a:gd name="connsiteX2" fmla="*/ 798897 w 798897"/>
              <a:gd name="connsiteY2" fmla="*/ 1491916 h 1838426"/>
              <a:gd name="connsiteX3" fmla="*/ 28876 w 798897"/>
              <a:gd name="connsiteY3" fmla="*/ 1838426 h 1838426"/>
              <a:gd name="connsiteX4" fmla="*/ 28876 w 798897"/>
              <a:gd name="connsiteY4" fmla="*/ 1395663 h 1838426"/>
              <a:gd name="connsiteX5" fmla="*/ 154004 w 798897"/>
              <a:gd name="connsiteY5" fmla="*/ 1376413 h 1838426"/>
              <a:gd name="connsiteX6" fmla="*/ 144379 w 798897"/>
              <a:gd name="connsiteY6" fmla="*/ 548640 h 1838426"/>
              <a:gd name="connsiteX7" fmla="*/ 0 w 798897"/>
              <a:gd name="connsiteY7" fmla="*/ 539015 h 1838426"/>
              <a:gd name="connsiteX8" fmla="*/ 28876 w 798897"/>
              <a:gd name="connsiteY8" fmla="*/ 0 h 1838426"/>
              <a:gd name="connsiteX0" fmla="*/ 19251 w 798897"/>
              <a:gd name="connsiteY0" fmla="*/ 0 h 1838426"/>
              <a:gd name="connsiteX1" fmla="*/ 798897 w 798897"/>
              <a:gd name="connsiteY1" fmla="*/ 442762 h 1838426"/>
              <a:gd name="connsiteX2" fmla="*/ 798897 w 798897"/>
              <a:gd name="connsiteY2" fmla="*/ 1491916 h 1838426"/>
              <a:gd name="connsiteX3" fmla="*/ 28876 w 798897"/>
              <a:gd name="connsiteY3" fmla="*/ 1838426 h 1838426"/>
              <a:gd name="connsiteX4" fmla="*/ 28876 w 798897"/>
              <a:gd name="connsiteY4" fmla="*/ 1395663 h 1838426"/>
              <a:gd name="connsiteX5" fmla="*/ 154004 w 798897"/>
              <a:gd name="connsiteY5" fmla="*/ 1376413 h 1838426"/>
              <a:gd name="connsiteX6" fmla="*/ 144379 w 798897"/>
              <a:gd name="connsiteY6" fmla="*/ 548640 h 1838426"/>
              <a:gd name="connsiteX7" fmla="*/ 0 w 798897"/>
              <a:gd name="connsiteY7" fmla="*/ 539015 h 1838426"/>
              <a:gd name="connsiteX8" fmla="*/ 19251 w 798897"/>
              <a:gd name="connsiteY8" fmla="*/ 0 h 1838426"/>
              <a:gd name="connsiteX0" fmla="*/ 9626 w 798897"/>
              <a:gd name="connsiteY0" fmla="*/ 0 h 1808143"/>
              <a:gd name="connsiteX1" fmla="*/ 798897 w 798897"/>
              <a:gd name="connsiteY1" fmla="*/ 412479 h 1808143"/>
              <a:gd name="connsiteX2" fmla="*/ 798897 w 798897"/>
              <a:gd name="connsiteY2" fmla="*/ 1461633 h 1808143"/>
              <a:gd name="connsiteX3" fmla="*/ 28876 w 798897"/>
              <a:gd name="connsiteY3" fmla="*/ 1808143 h 1808143"/>
              <a:gd name="connsiteX4" fmla="*/ 28876 w 798897"/>
              <a:gd name="connsiteY4" fmla="*/ 1365380 h 1808143"/>
              <a:gd name="connsiteX5" fmla="*/ 154004 w 798897"/>
              <a:gd name="connsiteY5" fmla="*/ 1346130 h 1808143"/>
              <a:gd name="connsiteX6" fmla="*/ 144379 w 798897"/>
              <a:gd name="connsiteY6" fmla="*/ 518357 h 1808143"/>
              <a:gd name="connsiteX7" fmla="*/ 0 w 798897"/>
              <a:gd name="connsiteY7" fmla="*/ 508732 h 1808143"/>
              <a:gd name="connsiteX8" fmla="*/ 9626 w 798897"/>
              <a:gd name="connsiteY8" fmla="*/ 0 h 1808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98897" h="1808143">
                <a:moveTo>
                  <a:pt x="9626" y="0"/>
                </a:moveTo>
                <a:lnTo>
                  <a:pt x="798897" y="412479"/>
                </a:lnTo>
                <a:lnTo>
                  <a:pt x="798897" y="1461633"/>
                </a:lnTo>
                <a:lnTo>
                  <a:pt x="28876" y="1808143"/>
                </a:lnTo>
                <a:lnTo>
                  <a:pt x="28876" y="1365380"/>
                </a:lnTo>
                <a:lnTo>
                  <a:pt x="154004" y="1346130"/>
                </a:lnTo>
                <a:lnTo>
                  <a:pt x="144379" y="518357"/>
                </a:lnTo>
                <a:lnTo>
                  <a:pt x="0" y="508732"/>
                </a:lnTo>
                <a:lnTo>
                  <a:pt x="9626" y="0"/>
                </a:lnTo>
                <a:close/>
              </a:path>
            </a:pathLst>
          </a:custGeom>
          <a:solidFill>
            <a:schemeClr val="bg1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ALU</a:t>
            </a:r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11" name="Gerade Verbindung mit Pfeil 10"/>
          <p:cNvCxnSpPr>
            <a:endCxn id="8" idx="1"/>
          </p:cNvCxnSpPr>
          <p:nvPr/>
        </p:nvCxnSpPr>
        <p:spPr>
          <a:xfrm flipV="1">
            <a:off x="5784782" y="1220609"/>
            <a:ext cx="1567852" cy="1142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/>
          <p:cNvCxnSpPr/>
          <p:nvPr/>
        </p:nvCxnSpPr>
        <p:spPr>
          <a:xfrm flipV="1">
            <a:off x="8375948" y="1215854"/>
            <a:ext cx="652549" cy="475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/>
          <p:cNvCxnSpPr/>
          <p:nvPr/>
        </p:nvCxnSpPr>
        <p:spPr>
          <a:xfrm flipV="1">
            <a:off x="5784782" y="3362034"/>
            <a:ext cx="3243715" cy="1142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reihandform 17"/>
          <p:cNvSpPr/>
          <p:nvPr/>
        </p:nvSpPr>
        <p:spPr>
          <a:xfrm>
            <a:off x="5813658" y="2281187"/>
            <a:ext cx="4283242" cy="2348565"/>
          </a:xfrm>
          <a:custGeom>
            <a:avLst/>
            <a:gdLst>
              <a:gd name="connsiteX0" fmla="*/ 4543124 w 4803006"/>
              <a:gd name="connsiteY0" fmla="*/ 0 h 2348565"/>
              <a:gd name="connsiteX1" fmla="*/ 4803006 w 4803006"/>
              <a:gd name="connsiteY1" fmla="*/ 0 h 2348565"/>
              <a:gd name="connsiteX2" fmla="*/ 4803006 w 4803006"/>
              <a:gd name="connsiteY2" fmla="*/ 2348565 h 2348565"/>
              <a:gd name="connsiteX3" fmla="*/ 0 w 4803006"/>
              <a:gd name="connsiteY3" fmla="*/ 2348565 h 2348565"/>
              <a:gd name="connsiteX4" fmla="*/ 0 w 4803006"/>
              <a:gd name="connsiteY4" fmla="*/ 1722922 h 2348565"/>
              <a:gd name="connsiteX0" fmla="*/ 4733897 w 4993779"/>
              <a:gd name="connsiteY0" fmla="*/ 0 h 2348565"/>
              <a:gd name="connsiteX1" fmla="*/ 4993779 w 4993779"/>
              <a:gd name="connsiteY1" fmla="*/ 0 h 2348565"/>
              <a:gd name="connsiteX2" fmla="*/ 4993779 w 4993779"/>
              <a:gd name="connsiteY2" fmla="*/ 2348565 h 2348565"/>
              <a:gd name="connsiteX3" fmla="*/ 190773 w 4993779"/>
              <a:gd name="connsiteY3" fmla="*/ 2348565 h 2348565"/>
              <a:gd name="connsiteX4" fmla="*/ 0 w 4993779"/>
              <a:gd name="connsiteY4" fmla="*/ 2338939 h 2348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3779" h="2348565">
                <a:moveTo>
                  <a:pt x="4733897" y="0"/>
                </a:moveTo>
                <a:lnTo>
                  <a:pt x="4993779" y="0"/>
                </a:lnTo>
                <a:lnTo>
                  <a:pt x="4993779" y="2348565"/>
                </a:lnTo>
                <a:lnTo>
                  <a:pt x="190773" y="2348565"/>
                </a:lnTo>
                <a:lnTo>
                  <a:pt x="0" y="2338939"/>
                </a:lnTo>
              </a:path>
            </a:pathLst>
          </a:custGeom>
          <a:noFill/>
          <a:ln w="50800">
            <a:solidFill>
              <a:srgbClr val="FF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0" name="Gerade Verbindung mit Pfeil 19"/>
          <p:cNvCxnSpPr>
            <a:endCxn id="7" idx="0"/>
          </p:cNvCxnSpPr>
          <p:nvPr/>
        </p:nvCxnSpPr>
        <p:spPr>
          <a:xfrm>
            <a:off x="6591788" y="1226321"/>
            <a:ext cx="0" cy="643798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mit Pfeil 20"/>
          <p:cNvCxnSpPr/>
          <p:nvPr/>
        </p:nvCxnSpPr>
        <p:spPr>
          <a:xfrm>
            <a:off x="6598292" y="2729662"/>
            <a:ext cx="0" cy="643798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hteck 21"/>
          <p:cNvSpPr/>
          <p:nvPr/>
        </p:nvSpPr>
        <p:spPr>
          <a:xfrm>
            <a:off x="4743725" y="1087964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R0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3" name="Rechteck 22"/>
          <p:cNvSpPr/>
          <p:nvPr/>
        </p:nvSpPr>
        <p:spPr>
          <a:xfrm>
            <a:off x="4743724" y="1303799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R1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4" name="Rechteck 23"/>
          <p:cNvSpPr/>
          <p:nvPr/>
        </p:nvSpPr>
        <p:spPr>
          <a:xfrm>
            <a:off x="4743723" y="1542122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R2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5" name="Rechteck 24"/>
          <p:cNvSpPr/>
          <p:nvPr/>
        </p:nvSpPr>
        <p:spPr>
          <a:xfrm>
            <a:off x="4743723" y="1778841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R3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6" name="Rechteck 25"/>
          <p:cNvSpPr/>
          <p:nvPr/>
        </p:nvSpPr>
        <p:spPr>
          <a:xfrm>
            <a:off x="4743725" y="1994375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R4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7" name="Rechteck 26"/>
          <p:cNvSpPr/>
          <p:nvPr/>
        </p:nvSpPr>
        <p:spPr>
          <a:xfrm>
            <a:off x="4743724" y="2210210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R5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8" name="Rechteck 27"/>
          <p:cNvSpPr/>
          <p:nvPr/>
        </p:nvSpPr>
        <p:spPr>
          <a:xfrm>
            <a:off x="4743723" y="2448533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R6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9" name="Rechteck 28"/>
          <p:cNvSpPr/>
          <p:nvPr/>
        </p:nvSpPr>
        <p:spPr>
          <a:xfrm>
            <a:off x="4743723" y="2685252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R7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0" name="Rechteck 29"/>
          <p:cNvSpPr/>
          <p:nvPr/>
        </p:nvSpPr>
        <p:spPr>
          <a:xfrm>
            <a:off x="4743722" y="2896392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R8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1" name="Rechteck 30"/>
          <p:cNvSpPr/>
          <p:nvPr/>
        </p:nvSpPr>
        <p:spPr>
          <a:xfrm>
            <a:off x="4743721" y="3112227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R9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2" name="Rechteck 31"/>
          <p:cNvSpPr/>
          <p:nvPr/>
        </p:nvSpPr>
        <p:spPr>
          <a:xfrm>
            <a:off x="4743720" y="3350550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R10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3" name="Rechteck 32"/>
          <p:cNvSpPr/>
          <p:nvPr/>
        </p:nvSpPr>
        <p:spPr>
          <a:xfrm>
            <a:off x="4743720" y="3587269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R11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4" name="Rechteck 33"/>
          <p:cNvSpPr/>
          <p:nvPr/>
        </p:nvSpPr>
        <p:spPr>
          <a:xfrm>
            <a:off x="4736336" y="3820897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R12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5" name="Rechteck 34"/>
          <p:cNvSpPr/>
          <p:nvPr/>
        </p:nvSpPr>
        <p:spPr>
          <a:xfrm>
            <a:off x="4736335" y="4036732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R13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6" name="Rechteck 35"/>
          <p:cNvSpPr/>
          <p:nvPr/>
        </p:nvSpPr>
        <p:spPr>
          <a:xfrm>
            <a:off x="4736334" y="4275055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R14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7" name="Rechteck 36"/>
          <p:cNvSpPr/>
          <p:nvPr/>
        </p:nvSpPr>
        <p:spPr>
          <a:xfrm>
            <a:off x="4736334" y="4511774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R15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8" name="Rechteck 37"/>
          <p:cNvSpPr/>
          <p:nvPr/>
        </p:nvSpPr>
        <p:spPr>
          <a:xfrm>
            <a:off x="8723503" y="3989564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PSR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9" name="Google Shape;165;p1"/>
          <p:cNvSpPr/>
          <p:nvPr/>
        </p:nvSpPr>
        <p:spPr>
          <a:xfrm>
            <a:off x="1434165" y="5075233"/>
            <a:ext cx="5414278" cy="1171480"/>
          </a:xfrm>
          <a:prstGeom prst="wedgeRoundRectCallout">
            <a:avLst>
              <a:gd name="adj1" fmla="val 67825"/>
              <a:gd name="adj2" fmla="val -5658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Ob ein Ergebnis 0 oder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Negativ ist wird im Programm Status Register angezeigt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Google Shape;17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436534" y="3561883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7914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2868"/>
    </mc:Choice>
    <mc:Fallback>
      <p:transition spd="slow" advTm="228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48281" y="183251"/>
            <a:ext cx="3426941" cy="459302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STM32 Blockdiagramm</a:t>
            </a:r>
            <a:endParaRPr lang="de-DE" sz="2400" dirty="0"/>
          </a:p>
        </p:txBody>
      </p:sp>
      <p:sp>
        <p:nvSpPr>
          <p:cNvPr id="39" name="Google Shape;165;p1"/>
          <p:cNvSpPr/>
          <p:nvPr/>
        </p:nvSpPr>
        <p:spPr>
          <a:xfrm>
            <a:off x="1218780" y="1360621"/>
            <a:ext cx="1981576" cy="1171480"/>
          </a:xfrm>
          <a:prstGeom prst="wedgeRoundRectCallout">
            <a:avLst>
              <a:gd name="adj1" fmla="val 55681"/>
              <a:gd name="adj2" fmla="val 130747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Das Prozessor Core System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Google Shape;172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602498" y="3588444"/>
            <a:ext cx="1258875" cy="177460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" name="Gruppieren 4"/>
          <p:cNvGrpSpPr/>
          <p:nvPr/>
        </p:nvGrpSpPr>
        <p:grpSpPr>
          <a:xfrm>
            <a:off x="7331415" y="866274"/>
            <a:ext cx="4228525" cy="3609474"/>
            <a:chOff x="4472711" y="617761"/>
            <a:chExt cx="5787819" cy="4618382"/>
          </a:xfrm>
        </p:grpSpPr>
        <p:sp>
          <p:nvSpPr>
            <p:cNvPr id="6" name="Rechteck 5"/>
            <p:cNvSpPr/>
            <p:nvPr/>
          </p:nvSpPr>
          <p:spPr>
            <a:xfrm>
              <a:off x="4748806" y="1516964"/>
              <a:ext cx="1049153" cy="321207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7" name="Rechteck 6"/>
            <p:cNvSpPr/>
            <p:nvPr/>
          </p:nvSpPr>
          <p:spPr>
            <a:xfrm>
              <a:off x="6080131" y="1870119"/>
              <a:ext cx="1023314" cy="85383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8" name="Rechteck 7"/>
            <p:cNvSpPr/>
            <p:nvPr/>
          </p:nvSpPr>
          <p:spPr>
            <a:xfrm>
              <a:off x="7352634" y="793694"/>
              <a:ext cx="1023314" cy="85383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9" name="Freihandform 8"/>
            <p:cNvSpPr/>
            <p:nvPr/>
          </p:nvSpPr>
          <p:spPr>
            <a:xfrm>
              <a:off x="9028497" y="841820"/>
              <a:ext cx="798897" cy="2873532"/>
            </a:xfrm>
            <a:custGeom>
              <a:avLst/>
              <a:gdLst>
                <a:gd name="connsiteX0" fmla="*/ 28876 w 798897"/>
                <a:gd name="connsiteY0" fmla="*/ 0 h 1838426"/>
                <a:gd name="connsiteX1" fmla="*/ 798897 w 798897"/>
                <a:gd name="connsiteY1" fmla="*/ 442762 h 1838426"/>
                <a:gd name="connsiteX2" fmla="*/ 798897 w 798897"/>
                <a:gd name="connsiteY2" fmla="*/ 1491916 h 1838426"/>
                <a:gd name="connsiteX3" fmla="*/ 28876 w 798897"/>
                <a:gd name="connsiteY3" fmla="*/ 1838426 h 1838426"/>
                <a:gd name="connsiteX4" fmla="*/ 28876 w 798897"/>
                <a:gd name="connsiteY4" fmla="*/ 1395663 h 1838426"/>
                <a:gd name="connsiteX5" fmla="*/ 154004 w 798897"/>
                <a:gd name="connsiteY5" fmla="*/ 1376413 h 1838426"/>
                <a:gd name="connsiteX6" fmla="*/ 144379 w 798897"/>
                <a:gd name="connsiteY6" fmla="*/ 548640 h 1838426"/>
                <a:gd name="connsiteX7" fmla="*/ 0 w 798897"/>
                <a:gd name="connsiteY7" fmla="*/ 539015 h 1838426"/>
                <a:gd name="connsiteX8" fmla="*/ 28876 w 798897"/>
                <a:gd name="connsiteY8" fmla="*/ 0 h 1838426"/>
                <a:gd name="connsiteX0" fmla="*/ 19251 w 798897"/>
                <a:gd name="connsiteY0" fmla="*/ 0 h 1838426"/>
                <a:gd name="connsiteX1" fmla="*/ 798897 w 798897"/>
                <a:gd name="connsiteY1" fmla="*/ 442762 h 1838426"/>
                <a:gd name="connsiteX2" fmla="*/ 798897 w 798897"/>
                <a:gd name="connsiteY2" fmla="*/ 1491916 h 1838426"/>
                <a:gd name="connsiteX3" fmla="*/ 28876 w 798897"/>
                <a:gd name="connsiteY3" fmla="*/ 1838426 h 1838426"/>
                <a:gd name="connsiteX4" fmla="*/ 28876 w 798897"/>
                <a:gd name="connsiteY4" fmla="*/ 1395663 h 1838426"/>
                <a:gd name="connsiteX5" fmla="*/ 154004 w 798897"/>
                <a:gd name="connsiteY5" fmla="*/ 1376413 h 1838426"/>
                <a:gd name="connsiteX6" fmla="*/ 144379 w 798897"/>
                <a:gd name="connsiteY6" fmla="*/ 548640 h 1838426"/>
                <a:gd name="connsiteX7" fmla="*/ 0 w 798897"/>
                <a:gd name="connsiteY7" fmla="*/ 539015 h 1838426"/>
                <a:gd name="connsiteX8" fmla="*/ 19251 w 798897"/>
                <a:gd name="connsiteY8" fmla="*/ 0 h 1838426"/>
                <a:gd name="connsiteX0" fmla="*/ 9626 w 798897"/>
                <a:gd name="connsiteY0" fmla="*/ 0 h 1808143"/>
                <a:gd name="connsiteX1" fmla="*/ 798897 w 798897"/>
                <a:gd name="connsiteY1" fmla="*/ 412479 h 1808143"/>
                <a:gd name="connsiteX2" fmla="*/ 798897 w 798897"/>
                <a:gd name="connsiteY2" fmla="*/ 1461633 h 1808143"/>
                <a:gd name="connsiteX3" fmla="*/ 28876 w 798897"/>
                <a:gd name="connsiteY3" fmla="*/ 1808143 h 1808143"/>
                <a:gd name="connsiteX4" fmla="*/ 28876 w 798897"/>
                <a:gd name="connsiteY4" fmla="*/ 1365380 h 1808143"/>
                <a:gd name="connsiteX5" fmla="*/ 154004 w 798897"/>
                <a:gd name="connsiteY5" fmla="*/ 1346130 h 1808143"/>
                <a:gd name="connsiteX6" fmla="*/ 144379 w 798897"/>
                <a:gd name="connsiteY6" fmla="*/ 518357 h 1808143"/>
                <a:gd name="connsiteX7" fmla="*/ 0 w 798897"/>
                <a:gd name="connsiteY7" fmla="*/ 508732 h 1808143"/>
                <a:gd name="connsiteX8" fmla="*/ 9626 w 798897"/>
                <a:gd name="connsiteY8" fmla="*/ 0 h 1808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8897" h="1808143">
                  <a:moveTo>
                    <a:pt x="9626" y="0"/>
                  </a:moveTo>
                  <a:lnTo>
                    <a:pt x="798897" y="412479"/>
                  </a:lnTo>
                  <a:lnTo>
                    <a:pt x="798897" y="1461633"/>
                  </a:lnTo>
                  <a:lnTo>
                    <a:pt x="28876" y="1808143"/>
                  </a:lnTo>
                  <a:lnTo>
                    <a:pt x="28876" y="1365380"/>
                  </a:lnTo>
                  <a:lnTo>
                    <a:pt x="154004" y="1346130"/>
                  </a:lnTo>
                  <a:lnTo>
                    <a:pt x="144379" y="518357"/>
                  </a:lnTo>
                  <a:lnTo>
                    <a:pt x="0" y="508732"/>
                  </a:lnTo>
                  <a:lnTo>
                    <a:pt x="9626" y="0"/>
                  </a:lnTo>
                  <a:close/>
                </a:path>
              </a:pathLst>
            </a:custGeom>
            <a:solidFill>
              <a:schemeClr val="bg1"/>
            </a:solidFill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cxnSp>
          <p:nvCxnSpPr>
            <p:cNvPr id="11" name="Gerade Verbindung mit Pfeil 10"/>
            <p:cNvCxnSpPr>
              <a:endCxn id="8" idx="1"/>
            </p:cNvCxnSpPr>
            <p:nvPr/>
          </p:nvCxnSpPr>
          <p:spPr>
            <a:xfrm flipV="1">
              <a:off x="5784782" y="1220609"/>
              <a:ext cx="1567852" cy="11425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 Verbindung mit Pfeil 11"/>
            <p:cNvCxnSpPr/>
            <p:nvPr/>
          </p:nvCxnSpPr>
          <p:spPr>
            <a:xfrm flipV="1">
              <a:off x="8375948" y="1215854"/>
              <a:ext cx="652549" cy="4756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Gerade Verbindung mit Pfeil 13"/>
            <p:cNvCxnSpPr/>
            <p:nvPr/>
          </p:nvCxnSpPr>
          <p:spPr>
            <a:xfrm flipV="1">
              <a:off x="5784782" y="3362034"/>
              <a:ext cx="3243715" cy="11426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Freihandform 17"/>
            <p:cNvSpPr/>
            <p:nvPr/>
          </p:nvSpPr>
          <p:spPr>
            <a:xfrm>
              <a:off x="5813658" y="2281187"/>
              <a:ext cx="4283242" cy="2348565"/>
            </a:xfrm>
            <a:custGeom>
              <a:avLst/>
              <a:gdLst>
                <a:gd name="connsiteX0" fmla="*/ 4543124 w 4803006"/>
                <a:gd name="connsiteY0" fmla="*/ 0 h 2348565"/>
                <a:gd name="connsiteX1" fmla="*/ 4803006 w 4803006"/>
                <a:gd name="connsiteY1" fmla="*/ 0 h 2348565"/>
                <a:gd name="connsiteX2" fmla="*/ 4803006 w 4803006"/>
                <a:gd name="connsiteY2" fmla="*/ 2348565 h 2348565"/>
                <a:gd name="connsiteX3" fmla="*/ 0 w 4803006"/>
                <a:gd name="connsiteY3" fmla="*/ 2348565 h 2348565"/>
                <a:gd name="connsiteX4" fmla="*/ 0 w 4803006"/>
                <a:gd name="connsiteY4" fmla="*/ 1722922 h 2348565"/>
                <a:gd name="connsiteX0" fmla="*/ 4733897 w 4993779"/>
                <a:gd name="connsiteY0" fmla="*/ 0 h 2348565"/>
                <a:gd name="connsiteX1" fmla="*/ 4993779 w 4993779"/>
                <a:gd name="connsiteY1" fmla="*/ 0 h 2348565"/>
                <a:gd name="connsiteX2" fmla="*/ 4993779 w 4993779"/>
                <a:gd name="connsiteY2" fmla="*/ 2348565 h 2348565"/>
                <a:gd name="connsiteX3" fmla="*/ 190773 w 4993779"/>
                <a:gd name="connsiteY3" fmla="*/ 2348565 h 2348565"/>
                <a:gd name="connsiteX4" fmla="*/ 0 w 4993779"/>
                <a:gd name="connsiteY4" fmla="*/ 2338939 h 2348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93779" h="2348565">
                  <a:moveTo>
                    <a:pt x="4733897" y="0"/>
                  </a:moveTo>
                  <a:lnTo>
                    <a:pt x="4993779" y="0"/>
                  </a:lnTo>
                  <a:lnTo>
                    <a:pt x="4993779" y="2348565"/>
                  </a:lnTo>
                  <a:lnTo>
                    <a:pt x="190773" y="2348565"/>
                  </a:lnTo>
                  <a:lnTo>
                    <a:pt x="0" y="2338939"/>
                  </a:lnTo>
                </a:path>
              </a:pathLst>
            </a:custGeom>
            <a:noFill/>
            <a:ln w="5080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20" name="Gerade Verbindung mit Pfeil 19"/>
            <p:cNvCxnSpPr>
              <a:endCxn id="7" idx="0"/>
            </p:cNvCxnSpPr>
            <p:nvPr/>
          </p:nvCxnSpPr>
          <p:spPr>
            <a:xfrm>
              <a:off x="6591788" y="1226321"/>
              <a:ext cx="0" cy="643798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Gerade Verbindung mit Pfeil 20"/>
            <p:cNvCxnSpPr/>
            <p:nvPr/>
          </p:nvCxnSpPr>
          <p:spPr>
            <a:xfrm>
              <a:off x="6598292" y="2729662"/>
              <a:ext cx="0" cy="643798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hteck 21"/>
            <p:cNvSpPr/>
            <p:nvPr/>
          </p:nvSpPr>
          <p:spPr>
            <a:xfrm>
              <a:off x="4743725" y="1087964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3" name="Rechteck 22"/>
            <p:cNvSpPr/>
            <p:nvPr/>
          </p:nvSpPr>
          <p:spPr>
            <a:xfrm>
              <a:off x="4743724" y="1303799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4" name="Rechteck 23"/>
            <p:cNvSpPr/>
            <p:nvPr/>
          </p:nvSpPr>
          <p:spPr>
            <a:xfrm>
              <a:off x="4743723" y="154212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5" name="Rechteck 24"/>
            <p:cNvSpPr/>
            <p:nvPr/>
          </p:nvSpPr>
          <p:spPr>
            <a:xfrm>
              <a:off x="4743723" y="1778841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6" name="Rechteck 25"/>
            <p:cNvSpPr/>
            <p:nvPr/>
          </p:nvSpPr>
          <p:spPr>
            <a:xfrm>
              <a:off x="4743725" y="1994375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7" name="Rechteck 26"/>
            <p:cNvSpPr/>
            <p:nvPr/>
          </p:nvSpPr>
          <p:spPr>
            <a:xfrm>
              <a:off x="4743724" y="2210210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8" name="Rechteck 27"/>
            <p:cNvSpPr/>
            <p:nvPr/>
          </p:nvSpPr>
          <p:spPr>
            <a:xfrm>
              <a:off x="4743723" y="2448533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9" name="Rechteck 28"/>
            <p:cNvSpPr/>
            <p:nvPr/>
          </p:nvSpPr>
          <p:spPr>
            <a:xfrm>
              <a:off x="4743723" y="268525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30" name="Rechteck 29"/>
            <p:cNvSpPr/>
            <p:nvPr/>
          </p:nvSpPr>
          <p:spPr>
            <a:xfrm>
              <a:off x="4743722" y="289639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31" name="Rechteck 30"/>
            <p:cNvSpPr/>
            <p:nvPr/>
          </p:nvSpPr>
          <p:spPr>
            <a:xfrm>
              <a:off x="4743721" y="3112227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32" name="Rechteck 31"/>
            <p:cNvSpPr/>
            <p:nvPr/>
          </p:nvSpPr>
          <p:spPr>
            <a:xfrm>
              <a:off x="4743720" y="3350550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33" name="Rechteck 32"/>
            <p:cNvSpPr/>
            <p:nvPr/>
          </p:nvSpPr>
          <p:spPr>
            <a:xfrm>
              <a:off x="4743720" y="3587269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34" name="Rechteck 33"/>
            <p:cNvSpPr/>
            <p:nvPr/>
          </p:nvSpPr>
          <p:spPr>
            <a:xfrm>
              <a:off x="4736336" y="3820897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35" name="Rechteck 34"/>
            <p:cNvSpPr/>
            <p:nvPr/>
          </p:nvSpPr>
          <p:spPr>
            <a:xfrm>
              <a:off x="4736335" y="403673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36" name="Rechteck 35"/>
            <p:cNvSpPr/>
            <p:nvPr/>
          </p:nvSpPr>
          <p:spPr>
            <a:xfrm>
              <a:off x="4736334" y="4275055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37" name="Rechteck 36"/>
            <p:cNvSpPr/>
            <p:nvPr/>
          </p:nvSpPr>
          <p:spPr>
            <a:xfrm>
              <a:off x="4736334" y="4511774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38" name="Rechteck 37"/>
            <p:cNvSpPr/>
            <p:nvPr/>
          </p:nvSpPr>
          <p:spPr>
            <a:xfrm>
              <a:off x="8723503" y="3989564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40" name="Rechteck 39"/>
            <p:cNvSpPr/>
            <p:nvPr/>
          </p:nvSpPr>
          <p:spPr>
            <a:xfrm>
              <a:off x="4472711" y="617761"/>
              <a:ext cx="5787819" cy="461838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Gruppieren 12"/>
          <p:cNvGrpSpPr/>
          <p:nvPr/>
        </p:nvGrpSpPr>
        <p:grpSpPr>
          <a:xfrm>
            <a:off x="6314173" y="866274"/>
            <a:ext cx="1018341" cy="3609474"/>
            <a:chOff x="4572000" y="1251284"/>
            <a:chExt cx="1018341" cy="3609474"/>
          </a:xfrm>
        </p:grpSpPr>
        <p:sp>
          <p:nvSpPr>
            <p:cNvPr id="41" name="Rechteck 40"/>
            <p:cNvSpPr/>
            <p:nvPr/>
          </p:nvSpPr>
          <p:spPr>
            <a:xfrm>
              <a:off x="4572000" y="1251284"/>
              <a:ext cx="1018341" cy="3609474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0" name="Textfeld 9"/>
            <p:cNvSpPr txBox="1"/>
            <p:nvPr/>
          </p:nvSpPr>
          <p:spPr>
            <a:xfrm rot="16200000">
              <a:off x="3919533" y="2309406"/>
              <a:ext cx="22276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Decoder</a:t>
              </a:r>
              <a:endParaRPr lang="de-DE" sz="2400" dirty="0"/>
            </a:p>
          </p:txBody>
        </p:sp>
      </p:grpSp>
      <p:grpSp>
        <p:nvGrpSpPr>
          <p:cNvPr id="15" name="Gruppieren 14"/>
          <p:cNvGrpSpPr/>
          <p:nvPr/>
        </p:nvGrpSpPr>
        <p:grpSpPr>
          <a:xfrm>
            <a:off x="5293202" y="866274"/>
            <a:ext cx="1018341" cy="3609474"/>
            <a:chOff x="3551029" y="1251284"/>
            <a:chExt cx="1018341" cy="3609474"/>
          </a:xfrm>
        </p:grpSpPr>
        <p:sp>
          <p:nvSpPr>
            <p:cNvPr id="42" name="Rechteck 41"/>
            <p:cNvSpPr/>
            <p:nvPr/>
          </p:nvSpPr>
          <p:spPr>
            <a:xfrm>
              <a:off x="3551029" y="1251284"/>
              <a:ext cx="1018341" cy="3609474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43" name="Textfeld 42"/>
            <p:cNvSpPr txBox="1"/>
            <p:nvPr/>
          </p:nvSpPr>
          <p:spPr>
            <a:xfrm rot="16200000">
              <a:off x="2938927" y="2517256"/>
              <a:ext cx="222768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err="1" smtClean="0"/>
                <a:t>Instruction</a:t>
              </a:r>
              <a:r>
                <a:rPr lang="de-DE" sz="2400" dirty="0" smtClean="0"/>
                <a:t> </a:t>
              </a:r>
              <a:r>
                <a:rPr lang="de-DE" sz="2400" dirty="0" err="1" smtClean="0"/>
                <a:t>Fetch</a:t>
              </a:r>
              <a:r>
                <a:rPr lang="de-DE" sz="2400" dirty="0" smtClean="0"/>
                <a:t> Unit</a:t>
              </a:r>
              <a:endParaRPr lang="de-DE" sz="2400" dirty="0"/>
            </a:p>
          </p:txBody>
        </p:sp>
      </p:grpSp>
      <p:grpSp>
        <p:nvGrpSpPr>
          <p:cNvPr id="17" name="Gruppieren 16"/>
          <p:cNvGrpSpPr/>
          <p:nvPr/>
        </p:nvGrpSpPr>
        <p:grpSpPr>
          <a:xfrm>
            <a:off x="5293202" y="4475748"/>
            <a:ext cx="6266737" cy="1010653"/>
            <a:chOff x="3551029" y="4860758"/>
            <a:chExt cx="6266737" cy="1010653"/>
          </a:xfrm>
        </p:grpSpPr>
        <p:sp>
          <p:nvSpPr>
            <p:cNvPr id="44" name="Rechteck 43"/>
            <p:cNvSpPr/>
            <p:nvPr/>
          </p:nvSpPr>
          <p:spPr>
            <a:xfrm>
              <a:off x="3551029" y="4860758"/>
              <a:ext cx="6266737" cy="1010653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5350842" y="5086072"/>
              <a:ext cx="24421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Memory Interface</a:t>
              </a:r>
              <a:endParaRPr lang="de-DE" sz="2400" dirty="0"/>
            </a:p>
          </p:txBody>
        </p:sp>
      </p:grpSp>
      <p:grpSp>
        <p:nvGrpSpPr>
          <p:cNvPr id="45" name="Gruppieren 44"/>
          <p:cNvGrpSpPr/>
          <p:nvPr/>
        </p:nvGrpSpPr>
        <p:grpSpPr>
          <a:xfrm>
            <a:off x="3980920" y="866273"/>
            <a:ext cx="1018341" cy="4620127"/>
            <a:chOff x="3551029" y="1251284"/>
            <a:chExt cx="1018341" cy="3609474"/>
          </a:xfrm>
        </p:grpSpPr>
        <p:sp>
          <p:nvSpPr>
            <p:cNvPr id="46" name="Rechteck 45"/>
            <p:cNvSpPr/>
            <p:nvPr/>
          </p:nvSpPr>
          <p:spPr>
            <a:xfrm>
              <a:off x="3551029" y="1251284"/>
              <a:ext cx="1018341" cy="3609474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47" name="Textfeld 46"/>
            <p:cNvSpPr txBox="1"/>
            <p:nvPr/>
          </p:nvSpPr>
          <p:spPr>
            <a:xfrm rot="16200000">
              <a:off x="2938927" y="2701922"/>
              <a:ext cx="22276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NVIC</a:t>
              </a:r>
              <a:endParaRPr lang="de-DE" sz="2400" dirty="0"/>
            </a:p>
          </p:txBody>
        </p:sp>
      </p:grpSp>
      <p:pic>
        <p:nvPicPr>
          <p:cNvPr id="19" name="Audio 18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82093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6690"/>
    </mc:Choice>
    <mc:Fallback>
      <p:transition spd="slow" advTm="1166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3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48281" y="183251"/>
            <a:ext cx="3426941" cy="459302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STM32 Blockdiagramm</a:t>
            </a:r>
            <a:endParaRPr lang="de-DE" sz="2400" dirty="0"/>
          </a:p>
        </p:txBody>
      </p:sp>
      <p:sp>
        <p:nvSpPr>
          <p:cNvPr id="39" name="Google Shape;165;p1"/>
          <p:cNvSpPr/>
          <p:nvPr/>
        </p:nvSpPr>
        <p:spPr>
          <a:xfrm>
            <a:off x="1218780" y="1360621"/>
            <a:ext cx="2454114" cy="1171480"/>
          </a:xfrm>
          <a:prstGeom prst="wedgeRoundRectCallout">
            <a:avLst>
              <a:gd name="adj1" fmla="val 46268"/>
              <a:gd name="adj2" fmla="val 8720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ARM Cortex M3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Google Shape;17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232212" y="3380818"/>
            <a:ext cx="1258875" cy="177460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Gruppieren 2"/>
          <p:cNvGrpSpPr/>
          <p:nvPr/>
        </p:nvGrpSpPr>
        <p:grpSpPr>
          <a:xfrm>
            <a:off x="4995511" y="642553"/>
            <a:ext cx="4947384" cy="3041584"/>
            <a:chOff x="3980920" y="866273"/>
            <a:chExt cx="7579020" cy="4620128"/>
          </a:xfrm>
        </p:grpSpPr>
        <p:grpSp>
          <p:nvGrpSpPr>
            <p:cNvPr id="5" name="Gruppieren 4"/>
            <p:cNvGrpSpPr/>
            <p:nvPr/>
          </p:nvGrpSpPr>
          <p:grpSpPr>
            <a:xfrm>
              <a:off x="7331415" y="866274"/>
              <a:ext cx="4228525" cy="3609474"/>
              <a:chOff x="4472711" y="617761"/>
              <a:chExt cx="5787819" cy="4618382"/>
            </a:xfrm>
          </p:grpSpPr>
          <p:sp>
            <p:nvSpPr>
              <p:cNvPr id="6" name="Rechteck 5"/>
              <p:cNvSpPr/>
              <p:nvPr/>
            </p:nvSpPr>
            <p:spPr>
              <a:xfrm>
                <a:off x="4748806" y="1516964"/>
                <a:ext cx="1049153" cy="3212074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Rechteck 6"/>
              <p:cNvSpPr/>
              <p:nvPr/>
            </p:nvSpPr>
            <p:spPr>
              <a:xfrm>
                <a:off x="6080131" y="1870119"/>
                <a:ext cx="1023314" cy="853830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Rechteck 7"/>
              <p:cNvSpPr/>
              <p:nvPr/>
            </p:nvSpPr>
            <p:spPr>
              <a:xfrm>
                <a:off x="7352634" y="793694"/>
                <a:ext cx="1023314" cy="853830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Freihandform 8"/>
              <p:cNvSpPr/>
              <p:nvPr/>
            </p:nvSpPr>
            <p:spPr>
              <a:xfrm>
                <a:off x="9028497" y="841820"/>
                <a:ext cx="798897" cy="2873532"/>
              </a:xfrm>
              <a:custGeom>
                <a:avLst/>
                <a:gdLst>
                  <a:gd name="connsiteX0" fmla="*/ 28876 w 798897"/>
                  <a:gd name="connsiteY0" fmla="*/ 0 h 1838426"/>
                  <a:gd name="connsiteX1" fmla="*/ 798897 w 798897"/>
                  <a:gd name="connsiteY1" fmla="*/ 442762 h 1838426"/>
                  <a:gd name="connsiteX2" fmla="*/ 798897 w 798897"/>
                  <a:gd name="connsiteY2" fmla="*/ 1491916 h 1838426"/>
                  <a:gd name="connsiteX3" fmla="*/ 28876 w 798897"/>
                  <a:gd name="connsiteY3" fmla="*/ 1838426 h 1838426"/>
                  <a:gd name="connsiteX4" fmla="*/ 28876 w 798897"/>
                  <a:gd name="connsiteY4" fmla="*/ 1395663 h 1838426"/>
                  <a:gd name="connsiteX5" fmla="*/ 154004 w 798897"/>
                  <a:gd name="connsiteY5" fmla="*/ 1376413 h 1838426"/>
                  <a:gd name="connsiteX6" fmla="*/ 144379 w 798897"/>
                  <a:gd name="connsiteY6" fmla="*/ 548640 h 1838426"/>
                  <a:gd name="connsiteX7" fmla="*/ 0 w 798897"/>
                  <a:gd name="connsiteY7" fmla="*/ 539015 h 1838426"/>
                  <a:gd name="connsiteX8" fmla="*/ 28876 w 798897"/>
                  <a:gd name="connsiteY8" fmla="*/ 0 h 1838426"/>
                  <a:gd name="connsiteX0" fmla="*/ 19251 w 798897"/>
                  <a:gd name="connsiteY0" fmla="*/ 0 h 1838426"/>
                  <a:gd name="connsiteX1" fmla="*/ 798897 w 798897"/>
                  <a:gd name="connsiteY1" fmla="*/ 442762 h 1838426"/>
                  <a:gd name="connsiteX2" fmla="*/ 798897 w 798897"/>
                  <a:gd name="connsiteY2" fmla="*/ 1491916 h 1838426"/>
                  <a:gd name="connsiteX3" fmla="*/ 28876 w 798897"/>
                  <a:gd name="connsiteY3" fmla="*/ 1838426 h 1838426"/>
                  <a:gd name="connsiteX4" fmla="*/ 28876 w 798897"/>
                  <a:gd name="connsiteY4" fmla="*/ 1395663 h 1838426"/>
                  <a:gd name="connsiteX5" fmla="*/ 154004 w 798897"/>
                  <a:gd name="connsiteY5" fmla="*/ 1376413 h 1838426"/>
                  <a:gd name="connsiteX6" fmla="*/ 144379 w 798897"/>
                  <a:gd name="connsiteY6" fmla="*/ 548640 h 1838426"/>
                  <a:gd name="connsiteX7" fmla="*/ 0 w 798897"/>
                  <a:gd name="connsiteY7" fmla="*/ 539015 h 1838426"/>
                  <a:gd name="connsiteX8" fmla="*/ 19251 w 798897"/>
                  <a:gd name="connsiteY8" fmla="*/ 0 h 1838426"/>
                  <a:gd name="connsiteX0" fmla="*/ 9626 w 798897"/>
                  <a:gd name="connsiteY0" fmla="*/ 0 h 1808143"/>
                  <a:gd name="connsiteX1" fmla="*/ 798897 w 798897"/>
                  <a:gd name="connsiteY1" fmla="*/ 412479 h 1808143"/>
                  <a:gd name="connsiteX2" fmla="*/ 798897 w 798897"/>
                  <a:gd name="connsiteY2" fmla="*/ 1461633 h 1808143"/>
                  <a:gd name="connsiteX3" fmla="*/ 28876 w 798897"/>
                  <a:gd name="connsiteY3" fmla="*/ 1808143 h 1808143"/>
                  <a:gd name="connsiteX4" fmla="*/ 28876 w 798897"/>
                  <a:gd name="connsiteY4" fmla="*/ 1365380 h 1808143"/>
                  <a:gd name="connsiteX5" fmla="*/ 154004 w 798897"/>
                  <a:gd name="connsiteY5" fmla="*/ 1346130 h 1808143"/>
                  <a:gd name="connsiteX6" fmla="*/ 144379 w 798897"/>
                  <a:gd name="connsiteY6" fmla="*/ 518357 h 1808143"/>
                  <a:gd name="connsiteX7" fmla="*/ 0 w 798897"/>
                  <a:gd name="connsiteY7" fmla="*/ 508732 h 1808143"/>
                  <a:gd name="connsiteX8" fmla="*/ 9626 w 798897"/>
                  <a:gd name="connsiteY8" fmla="*/ 0 h 1808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98897" h="1808143">
                    <a:moveTo>
                      <a:pt x="9626" y="0"/>
                    </a:moveTo>
                    <a:lnTo>
                      <a:pt x="798897" y="412479"/>
                    </a:lnTo>
                    <a:lnTo>
                      <a:pt x="798897" y="1461633"/>
                    </a:lnTo>
                    <a:lnTo>
                      <a:pt x="28876" y="1808143"/>
                    </a:lnTo>
                    <a:lnTo>
                      <a:pt x="28876" y="1365380"/>
                    </a:lnTo>
                    <a:lnTo>
                      <a:pt x="154004" y="1346130"/>
                    </a:lnTo>
                    <a:lnTo>
                      <a:pt x="144379" y="518357"/>
                    </a:lnTo>
                    <a:lnTo>
                      <a:pt x="0" y="508732"/>
                    </a:lnTo>
                    <a:lnTo>
                      <a:pt x="9626" y="0"/>
                    </a:lnTo>
                    <a:close/>
                  </a:path>
                </a:pathLst>
              </a:custGeom>
              <a:solidFill>
                <a:schemeClr val="bg1"/>
              </a:solidFill>
              <a:ln w="317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1" name="Gerade Verbindung mit Pfeil 10"/>
              <p:cNvCxnSpPr>
                <a:endCxn id="8" idx="1"/>
              </p:cNvCxnSpPr>
              <p:nvPr/>
            </p:nvCxnSpPr>
            <p:spPr>
              <a:xfrm flipV="1">
                <a:off x="5784782" y="1220609"/>
                <a:ext cx="1567852" cy="11425"/>
              </a:xfrm>
              <a:prstGeom prst="straightConnector1">
                <a:avLst/>
              </a:prstGeom>
              <a:ln w="571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Gerade Verbindung mit Pfeil 11"/>
              <p:cNvCxnSpPr/>
              <p:nvPr/>
            </p:nvCxnSpPr>
            <p:spPr>
              <a:xfrm flipV="1">
                <a:off x="8375948" y="1215854"/>
                <a:ext cx="652549" cy="4756"/>
              </a:xfrm>
              <a:prstGeom prst="straightConnector1">
                <a:avLst/>
              </a:prstGeom>
              <a:ln w="571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Gerade Verbindung mit Pfeil 13"/>
              <p:cNvCxnSpPr/>
              <p:nvPr/>
            </p:nvCxnSpPr>
            <p:spPr>
              <a:xfrm flipV="1">
                <a:off x="5784782" y="3362034"/>
                <a:ext cx="3243715" cy="11426"/>
              </a:xfrm>
              <a:prstGeom prst="straightConnector1">
                <a:avLst/>
              </a:prstGeom>
              <a:ln w="571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Freihandform 17"/>
              <p:cNvSpPr/>
              <p:nvPr/>
            </p:nvSpPr>
            <p:spPr>
              <a:xfrm>
                <a:off x="5813658" y="2281187"/>
                <a:ext cx="4283242" cy="2348565"/>
              </a:xfrm>
              <a:custGeom>
                <a:avLst/>
                <a:gdLst>
                  <a:gd name="connsiteX0" fmla="*/ 4543124 w 4803006"/>
                  <a:gd name="connsiteY0" fmla="*/ 0 h 2348565"/>
                  <a:gd name="connsiteX1" fmla="*/ 4803006 w 4803006"/>
                  <a:gd name="connsiteY1" fmla="*/ 0 h 2348565"/>
                  <a:gd name="connsiteX2" fmla="*/ 4803006 w 4803006"/>
                  <a:gd name="connsiteY2" fmla="*/ 2348565 h 2348565"/>
                  <a:gd name="connsiteX3" fmla="*/ 0 w 4803006"/>
                  <a:gd name="connsiteY3" fmla="*/ 2348565 h 2348565"/>
                  <a:gd name="connsiteX4" fmla="*/ 0 w 4803006"/>
                  <a:gd name="connsiteY4" fmla="*/ 1722922 h 2348565"/>
                  <a:gd name="connsiteX0" fmla="*/ 4733897 w 4993779"/>
                  <a:gd name="connsiteY0" fmla="*/ 0 h 2348565"/>
                  <a:gd name="connsiteX1" fmla="*/ 4993779 w 4993779"/>
                  <a:gd name="connsiteY1" fmla="*/ 0 h 2348565"/>
                  <a:gd name="connsiteX2" fmla="*/ 4993779 w 4993779"/>
                  <a:gd name="connsiteY2" fmla="*/ 2348565 h 2348565"/>
                  <a:gd name="connsiteX3" fmla="*/ 190773 w 4993779"/>
                  <a:gd name="connsiteY3" fmla="*/ 2348565 h 2348565"/>
                  <a:gd name="connsiteX4" fmla="*/ 0 w 4993779"/>
                  <a:gd name="connsiteY4" fmla="*/ 2338939 h 2348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93779" h="2348565">
                    <a:moveTo>
                      <a:pt x="4733897" y="0"/>
                    </a:moveTo>
                    <a:lnTo>
                      <a:pt x="4993779" y="0"/>
                    </a:lnTo>
                    <a:lnTo>
                      <a:pt x="4993779" y="2348565"/>
                    </a:lnTo>
                    <a:lnTo>
                      <a:pt x="190773" y="2348565"/>
                    </a:lnTo>
                    <a:lnTo>
                      <a:pt x="0" y="2338939"/>
                    </a:lnTo>
                  </a:path>
                </a:pathLst>
              </a:custGeom>
              <a:noFill/>
              <a:ln w="50800">
                <a:solidFill>
                  <a:srgbClr val="FF0000"/>
                </a:solidFill>
                <a:tailEnd type="triangle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20" name="Gerade Verbindung mit Pfeil 19"/>
              <p:cNvCxnSpPr>
                <a:endCxn id="7" idx="0"/>
              </p:cNvCxnSpPr>
              <p:nvPr/>
            </p:nvCxnSpPr>
            <p:spPr>
              <a:xfrm>
                <a:off x="6591788" y="1226321"/>
                <a:ext cx="0" cy="643798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Gerade Verbindung mit Pfeil 20"/>
              <p:cNvCxnSpPr/>
              <p:nvPr/>
            </p:nvCxnSpPr>
            <p:spPr>
              <a:xfrm>
                <a:off x="6598292" y="2729662"/>
                <a:ext cx="0" cy="643798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Rechteck 21"/>
              <p:cNvSpPr/>
              <p:nvPr/>
            </p:nvSpPr>
            <p:spPr>
              <a:xfrm>
                <a:off x="4743725" y="1087964"/>
                <a:ext cx="1054239" cy="235956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Rechteck 22"/>
              <p:cNvSpPr/>
              <p:nvPr/>
            </p:nvSpPr>
            <p:spPr>
              <a:xfrm>
                <a:off x="4743724" y="1303799"/>
                <a:ext cx="1054239" cy="235956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Rechteck 23"/>
              <p:cNvSpPr/>
              <p:nvPr/>
            </p:nvSpPr>
            <p:spPr>
              <a:xfrm>
                <a:off x="4743723" y="1542122"/>
                <a:ext cx="1054239" cy="235956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Rechteck 24"/>
              <p:cNvSpPr/>
              <p:nvPr/>
            </p:nvSpPr>
            <p:spPr>
              <a:xfrm>
                <a:off x="4743723" y="1778841"/>
                <a:ext cx="1054239" cy="235956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Rechteck 25"/>
              <p:cNvSpPr/>
              <p:nvPr/>
            </p:nvSpPr>
            <p:spPr>
              <a:xfrm>
                <a:off x="4743725" y="1994375"/>
                <a:ext cx="1054239" cy="235956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Rechteck 26"/>
              <p:cNvSpPr/>
              <p:nvPr/>
            </p:nvSpPr>
            <p:spPr>
              <a:xfrm>
                <a:off x="4743724" y="2210210"/>
                <a:ext cx="1054239" cy="235956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Rechteck 27"/>
              <p:cNvSpPr/>
              <p:nvPr/>
            </p:nvSpPr>
            <p:spPr>
              <a:xfrm>
                <a:off x="4743723" y="2448533"/>
                <a:ext cx="1054239" cy="235956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Rechteck 28"/>
              <p:cNvSpPr/>
              <p:nvPr/>
            </p:nvSpPr>
            <p:spPr>
              <a:xfrm>
                <a:off x="4743723" y="2685252"/>
                <a:ext cx="1054239" cy="235956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Rechteck 29"/>
              <p:cNvSpPr/>
              <p:nvPr/>
            </p:nvSpPr>
            <p:spPr>
              <a:xfrm>
                <a:off x="4743722" y="2896392"/>
                <a:ext cx="1054239" cy="235956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Rechteck 30"/>
              <p:cNvSpPr/>
              <p:nvPr/>
            </p:nvSpPr>
            <p:spPr>
              <a:xfrm>
                <a:off x="4743721" y="3112227"/>
                <a:ext cx="1054239" cy="235956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Rechteck 31"/>
              <p:cNvSpPr/>
              <p:nvPr/>
            </p:nvSpPr>
            <p:spPr>
              <a:xfrm>
                <a:off x="4743720" y="3350550"/>
                <a:ext cx="1054239" cy="235956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Rechteck 32"/>
              <p:cNvSpPr/>
              <p:nvPr/>
            </p:nvSpPr>
            <p:spPr>
              <a:xfrm>
                <a:off x="4743720" y="3587269"/>
                <a:ext cx="1054239" cy="235956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Rechteck 33"/>
              <p:cNvSpPr/>
              <p:nvPr/>
            </p:nvSpPr>
            <p:spPr>
              <a:xfrm>
                <a:off x="4736336" y="3820897"/>
                <a:ext cx="1054239" cy="235956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Rechteck 34"/>
              <p:cNvSpPr/>
              <p:nvPr/>
            </p:nvSpPr>
            <p:spPr>
              <a:xfrm>
                <a:off x="4736335" y="4036732"/>
                <a:ext cx="1054239" cy="235956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Rechteck 35"/>
              <p:cNvSpPr/>
              <p:nvPr/>
            </p:nvSpPr>
            <p:spPr>
              <a:xfrm>
                <a:off x="4736334" y="4275055"/>
                <a:ext cx="1054239" cy="235956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Rechteck 36"/>
              <p:cNvSpPr/>
              <p:nvPr/>
            </p:nvSpPr>
            <p:spPr>
              <a:xfrm>
                <a:off x="4736334" y="4511774"/>
                <a:ext cx="1054239" cy="235956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Rechteck 37"/>
              <p:cNvSpPr/>
              <p:nvPr/>
            </p:nvSpPr>
            <p:spPr>
              <a:xfrm>
                <a:off x="8723503" y="3989564"/>
                <a:ext cx="1054239" cy="235956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Rechteck 39"/>
              <p:cNvSpPr/>
              <p:nvPr/>
            </p:nvSpPr>
            <p:spPr>
              <a:xfrm>
                <a:off x="4472711" y="617761"/>
                <a:ext cx="5787819" cy="4618382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" name="Gruppieren 12"/>
            <p:cNvGrpSpPr/>
            <p:nvPr/>
          </p:nvGrpSpPr>
          <p:grpSpPr>
            <a:xfrm>
              <a:off x="6314173" y="866274"/>
              <a:ext cx="1018341" cy="3609474"/>
              <a:chOff x="4572000" y="1251284"/>
              <a:chExt cx="1018341" cy="3609474"/>
            </a:xfrm>
          </p:grpSpPr>
          <p:sp>
            <p:nvSpPr>
              <p:cNvPr id="41" name="Rechteck 40"/>
              <p:cNvSpPr/>
              <p:nvPr/>
            </p:nvSpPr>
            <p:spPr>
              <a:xfrm>
                <a:off x="4572000" y="1251284"/>
                <a:ext cx="1018341" cy="3609474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Textfeld 9"/>
              <p:cNvSpPr txBox="1"/>
              <p:nvPr/>
            </p:nvSpPr>
            <p:spPr>
              <a:xfrm rot="16200000">
                <a:off x="3919533" y="2257345"/>
                <a:ext cx="2227685" cy="5657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/>
                  <a:t>Decoder</a:t>
                </a:r>
                <a:endParaRPr lang="de-DE" dirty="0"/>
              </a:p>
            </p:txBody>
          </p:sp>
        </p:grpSp>
        <p:grpSp>
          <p:nvGrpSpPr>
            <p:cNvPr id="15" name="Gruppieren 14"/>
            <p:cNvGrpSpPr/>
            <p:nvPr/>
          </p:nvGrpSpPr>
          <p:grpSpPr>
            <a:xfrm>
              <a:off x="5293202" y="866274"/>
              <a:ext cx="1018341" cy="3609474"/>
              <a:chOff x="3551029" y="1251284"/>
              <a:chExt cx="1018341" cy="3609474"/>
            </a:xfrm>
          </p:grpSpPr>
          <p:sp>
            <p:nvSpPr>
              <p:cNvPr id="42" name="Rechteck 41"/>
              <p:cNvSpPr/>
              <p:nvPr/>
            </p:nvSpPr>
            <p:spPr>
              <a:xfrm>
                <a:off x="3551029" y="1251284"/>
                <a:ext cx="1018341" cy="3609474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Textfeld 42"/>
              <p:cNvSpPr txBox="1"/>
              <p:nvPr/>
            </p:nvSpPr>
            <p:spPr>
              <a:xfrm rot="16200000">
                <a:off x="2938927" y="2437690"/>
                <a:ext cx="2227685" cy="9901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 err="1" smtClean="0"/>
                  <a:t>Instruction</a:t>
                </a:r>
                <a:r>
                  <a:rPr lang="de-DE" dirty="0" smtClean="0"/>
                  <a:t> </a:t>
                </a:r>
                <a:r>
                  <a:rPr lang="de-DE" dirty="0" err="1" smtClean="0"/>
                  <a:t>Fetch</a:t>
                </a:r>
                <a:r>
                  <a:rPr lang="de-DE" dirty="0" smtClean="0"/>
                  <a:t> Unit</a:t>
                </a:r>
                <a:endParaRPr lang="de-DE" dirty="0"/>
              </a:p>
            </p:txBody>
          </p:sp>
        </p:grpSp>
        <p:grpSp>
          <p:nvGrpSpPr>
            <p:cNvPr id="17" name="Gruppieren 16"/>
            <p:cNvGrpSpPr/>
            <p:nvPr/>
          </p:nvGrpSpPr>
          <p:grpSpPr>
            <a:xfrm>
              <a:off x="5293202" y="4475748"/>
              <a:ext cx="6266737" cy="1010653"/>
              <a:chOff x="3551029" y="4860758"/>
              <a:chExt cx="6266737" cy="1010653"/>
            </a:xfrm>
          </p:grpSpPr>
          <p:sp>
            <p:nvSpPr>
              <p:cNvPr id="44" name="Rechteck 43"/>
              <p:cNvSpPr/>
              <p:nvPr/>
            </p:nvSpPr>
            <p:spPr>
              <a:xfrm>
                <a:off x="3551029" y="4860758"/>
                <a:ext cx="6266737" cy="1010653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Textfeld 15"/>
              <p:cNvSpPr txBox="1"/>
              <p:nvPr/>
            </p:nvSpPr>
            <p:spPr>
              <a:xfrm>
                <a:off x="5350842" y="5086072"/>
                <a:ext cx="2878646" cy="5610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 smtClean="0"/>
                  <a:t>Memory Interface</a:t>
                </a:r>
                <a:endParaRPr lang="de-DE" dirty="0"/>
              </a:p>
            </p:txBody>
          </p:sp>
        </p:grpSp>
        <p:grpSp>
          <p:nvGrpSpPr>
            <p:cNvPr id="45" name="Gruppieren 44"/>
            <p:cNvGrpSpPr/>
            <p:nvPr/>
          </p:nvGrpSpPr>
          <p:grpSpPr>
            <a:xfrm>
              <a:off x="3980920" y="866273"/>
              <a:ext cx="1018341" cy="4620127"/>
              <a:chOff x="3551029" y="1251284"/>
              <a:chExt cx="1018341" cy="3609474"/>
            </a:xfrm>
          </p:grpSpPr>
          <p:sp>
            <p:nvSpPr>
              <p:cNvPr id="46" name="Rechteck 45"/>
              <p:cNvSpPr/>
              <p:nvPr/>
            </p:nvSpPr>
            <p:spPr>
              <a:xfrm>
                <a:off x="3551029" y="1251284"/>
                <a:ext cx="1018341" cy="3609474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Textfeld 46"/>
              <p:cNvSpPr txBox="1"/>
              <p:nvPr/>
            </p:nvSpPr>
            <p:spPr>
              <a:xfrm rot="16200000">
                <a:off x="2938927" y="2649861"/>
                <a:ext cx="2227685" cy="5657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/>
                  <a:t>NVIC</a:t>
                </a:r>
                <a:endParaRPr lang="de-DE" dirty="0"/>
              </a:p>
            </p:txBody>
          </p:sp>
        </p:grpSp>
      </p:grpSp>
      <p:sp>
        <p:nvSpPr>
          <p:cNvPr id="48" name="Rechteck 47"/>
          <p:cNvSpPr/>
          <p:nvPr/>
        </p:nvSpPr>
        <p:spPr>
          <a:xfrm>
            <a:off x="4995511" y="4539599"/>
            <a:ext cx="4947383" cy="61582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Bus Interconnect (Bus Matrix) </a:t>
            </a:r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49" name="Gerade Verbindung mit Pfeil 48"/>
          <p:cNvCxnSpPr/>
          <p:nvPr/>
        </p:nvCxnSpPr>
        <p:spPr>
          <a:xfrm>
            <a:off x="6102418" y="3711792"/>
            <a:ext cx="0" cy="827807"/>
          </a:xfrm>
          <a:prstGeom prst="straightConnector1">
            <a:avLst/>
          </a:prstGeom>
          <a:ln w="6032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Gerade Verbindung mit Pfeil 49"/>
          <p:cNvCxnSpPr/>
          <p:nvPr/>
        </p:nvCxnSpPr>
        <p:spPr>
          <a:xfrm>
            <a:off x="8581846" y="3711791"/>
            <a:ext cx="0" cy="827807"/>
          </a:xfrm>
          <a:prstGeom prst="straightConnector1">
            <a:avLst/>
          </a:prstGeom>
          <a:ln w="6032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feld 50"/>
          <p:cNvSpPr txBox="1"/>
          <p:nvPr/>
        </p:nvSpPr>
        <p:spPr>
          <a:xfrm>
            <a:off x="6104598" y="3943257"/>
            <a:ext cx="15911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Instruction</a:t>
            </a:r>
            <a:r>
              <a:rPr lang="de-DE" dirty="0" smtClean="0"/>
              <a:t> Bus</a:t>
            </a:r>
            <a:endParaRPr lang="de-DE" dirty="0"/>
          </a:p>
        </p:txBody>
      </p:sp>
      <p:sp>
        <p:nvSpPr>
          <p:cNvPr id="52" name="Textfeld 51"/>
          <p:cNvSpPr txBox="1"/>
          <p:nvPr/>
        </p:nvSpPr>
        <p:spPr>
          <a:xfrm>
            <a:off x="8587000" y="3921571"/>
            <a:ext cx="10100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Data Bus</a:t>
            </a:r>
            <a:endParaRPr lang="de-DE" dirty="0"/>
          </a:p>
        </p:txBody>
      </p:sp>
      <p:sp>
        <p:nvSpPr>
          <p:cNvPr id="53" name="Rechteck 52"/>
          <p:cNvSpPr/>
          <p:nvPr/>
        </p:nvSpPr>
        <p:spPr>
          <a:xfrm>
            <a:off x="4831882" y="490888"/>
            <a:ext cx="5236143" cy="4793381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4" name="Textfeld 53"/>
          <p:cNvSpPr txBox="1"/>
          <p:nvPr/>
        </p:nvSpPr>
        <p:spPr>
          <a:xfrm>
            <a:off x="4831882" y="97310"/>
            <a:ext cx="5032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ARM Cortex M3</a:t>
            </a:r>
            <a:endParaRPr lang="de-DE" sz="2400" dirty="0"/>
          </a:p>
        </p:txBody>
      </p:sp>
      <p:pic>
        <p:nvPicPr>
          <p:cNvPr id="55" name="Audio 5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867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9332"/>
    </mc:Choice>
    <mc:Fallback>
      <p:transition spd="slow" advTm="393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48281" y="183251"/>
            <a:ext cx="3426941" cy="459302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STM32 Blockdiagramm</a:t>
            </a:r>
            <a:endParaRPr lang="de-DE" sz="2400" dirty="0"/>
          </a:p>
        </p:txBody>
      </p:sp>
      <p:sp>
        <p:nvSpPr>
          <p:cNvPr id="39" name="Google Shape;165;p1"/>
          <p:cNvSpPr/>
          <p:nvPr/>
        </p:nvSpPr>
        <p:spPr>
          <a:xfrm>
            <a:off x="1218779" y="1360620"/>
            <a:ext cx="2858655" cy="2323515"/>
          </a:xfrm>
          <a:prstGeom prst="wedgeRoundRectCallout">
            <a:avLst>
              <a:gd name="adj1" fmla="val 67536"/>
              <a:gd name="adj2" fmla="val 7130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Datenbus und Befehlsbus sind getrennt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=&gt;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Harvard Architektur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" name="Gruppieren 2"/>
          <p:cNvGrpSpPr/>
          <p:nvPr/>
        </p:nvGrpSpPr>
        <p:grpSpPr>
          <a:xfrm>
            <a:off x="4995511" y="642553"/>
            <a:ext cx="4947384" cy="3041584"/>
            <a:chOff x="3980920" y="866273"/>
            <a:chExt cx="7579020" cy="4620128"/>
          </a:xfrm>
        </p:grpSpPr>
        <p:grpSp>
          <p:nvGrpSpPr>
            <p:cNvPr id="5" name="Gruppieren 4"/>
            <p:cNvGrpSpPr/>
            <p:nvPr/>
          </p:nvGrpSpPr>
          <p:grpSpPr>
            <a:xfrm>
              <a:off x="7331415" y="866274"/>
              <a:ext cx="4228525" cy="3609474"/>
              <a:chOff x="4472711" y="617761"/>
              <a:chExt cx="5787819" cy="4618382"/>
            </a:xfrm>
          </p:grpSpPr>
          <p:sp>
            <p:nvSpPr>
              <p:cNvPr id="6" name="Rechteck 5"/>
              <p:cNvSpPr/>
              <p:nvPr/>
            </p:nvSpPr>
            <p:spPr>
              <a:xfrm>
                <a:off x="4748806" y="1516964"/>
                <a:ext cx="1049153" cy="3212074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Rechteck 6"/>
              <p:cNvSpPr/>
              <p:nvPr/>
            </p:nvSpPr>
            <p:spPr>
              <a:xfrm>
                <a:off x="6080131" y="1870119"/>
                <a:ext cx="1023314" cy="853830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Rechteck 7"/>
              <p:cNvSpPr/>
              <p:nvPr/>
            </p:nvSpPr>
            <p:spPr>
              <a:xfrm>
                <a:off x="7352634" y="793694"/>
                <a:ext cx="1023314" cy="853830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Freihandform 8"/>
              <p:cNvSpPr/>
              <p:nvPr/>
            </p:nvSpPr>
            <p:spPr>
              <a:xfrm>
                <a:off x="9028497" y="841820"/>
                <a:ext cx="798897" cy="2873532"/>
              </a:xfrm>
              <a:custGeom>
                <a:avLst/>
                <a:gdLst>
                  <a:gd name="connsiteX0" fmla="*/ 28876 w 798897"/>
                  <a:gd name="connsiteY0" fmla="*/ 0 h 1838426"/>
                  <a:gd name="connsiteX1" fmla="*/ 798897 w 798897"/>
                  <a:gd name="connsiteY1" fmla="*/ 442762 h 1838426"/>
                  <a:gd name="connsiteX2" fmla="*/ 798897 w 798897"/>
                  <a:gd name="connsiteY2" fmla="*/ 1491916 h 1838426"/>
                  <a:gd name="connsiteX3" fmla="*/ 28876 w 798897"/>
                  <a:gd name="connsiteY3" fmla="*/ 1838426 h 1838426"/>
                  <a:gd name="connsiteX4" fmla="*/ 28876 w 798897"/>
                  <a:gd name="connsiteY4" fmla="*/ 1395663 h 1838426"/>
                  <a:gd name="connsiteX5" fmla="*/ 154004 w 798897"/>
                  <a:gd name="connsiteY5" fmla="*/ 1376413 h 1838426"/>
                  <a:gd name="connsiteX6" fmla="*/ 144379 w 798897"/>
                  <a:gd name="connsiteY6" fmla="*/ 548640 h 1838426"/>
                  <a:gd name="connsiteX7" fmla="*/ 0 w 798897"/>
                  <a:gd name="connsiteY7" fmla="*/ 539015 h 1838426"/>
                  <a:gd name="connsiteX8" fmla="*/ 28876 w 798897"/>
                  <a:gd name="connsiteY8" fmla="*/ 0 h 1838426"/>
                  <a:gd name="connsiteX0" fmla="*/ 19251 w 798897"/>
                  <a:gd name="connsiteY0" fmla="*/ 0 h 1838426"/>
                  <a:gd name="connsiteX1" fmla="*/ 798897 w 798897"/>
                  <a:gd name="connsiteY1" fmla="*/ 442762 h 1838426"/>
                  <a:gd name="connsiteX2" fmla="*/ 798897 w 798897"/>
                  <a:gd name="connsiteY2" fmla="*/ 1491916 h 1838426"/>
                  <a:gd name="connsiteX3" fmla="*/ 28876 w 798897"/>
                  <a:gd name="connsiteY3" fmla="*/ 1838426 h 1838426"/>
                  <a:gd name="connsiteX4" fmla="*/ 28876 w 798897"/>
                  <a:gd name="connsiteY4" fmla="*/ 1395663 h 1838426"/>
                  <a:gd name="connsiteX5" fmla="*/ 154004 w 798897"/>
                  <a:gd name="connsiteY5" fmla="*/ 1376413 h 1838426"/>
                  <a:gd name="connsiteX6" fmla="*/ 144379 w 798897"/>
                  <a:gd name="connsiteY6" fmla="*/ 548640 h 1838426"/>
                  <a:gd name="connsiteX7" fmla="*/ 0 w 798897"/>
                  <a:gd name="connsiteY7" fmla="*/ 539015 h 1838426"/>
                  <a:gd name="connsiteX8" fmla="*/ 19251 w 798897"/>
                  <a:gd name="connsiteY8" fmla="*/ 0 h 1838426"/>
                  <a:gd name="connsiteX0" fmla="*/ 9626 w 798897"/>
                  <a:gd name="connsiteY0" fmla="*/ 0 h 1808143"/>
                  <a:gd name="connsiteX1" fmla="*/ 798897 w 798897"/>
                  <a:gd name="connsiteY1" fmla="*/ 412479 h 1808143"/>
                  <a:gd name="connsiteX2" fmla="*/ 798897 w 798897"/>
                  <a:gd name="connsiteY2" fmla="*/ 1461633 h 1808143"/>
                  <a:gd name="connsiteX3" fmla="*/ 28876 w 798897"/>
                  <a:gd name="connsiteY3" fmla="*/ 1808143 h 1808143"/>
                  <a:gd name="connsiteX4" fmla="*/ 28876 w 798897"/>
                  <a:gd name="connsiteY4" fmla="*/ 1365380 h 1808143"/>
                  <a:gd name="connsiteX5" fmla="*/ 154004 w 798897"/>
                  <a:gd name="connsiteY5" fmla="*/ 1346130 h 1808143"/>
                  <a:gd name="connsiteX6" fmla="*/ 144379 w 798897"/>
                  <a:gd name="connsiteY6" fmla="*/ 518357 h 1808143"/>
                  <a:gd name="connsiteX7" fmla="*/ 0 w 798897"/>
                  <a:gd name="connsiteY7" fmla="*/ 508732 h 1808143"/>
                  <a:gd name="connsiteX8" fmla="*/ 9626 w 798897"/>
                  <a:gd name="connsiteY8" fmla="*/ 0 h 1808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98897" h="1808143">
                    <a:moveTo>
                      <a:pt x="9626" y="0"/>
                    </a:moveTo>
                    <a:lnTo>
                      <a:pt x="798897" y="412479"/>
                    </a:lnTo>
                    <a:lnTo>
                      <a:pt x="798897" y="1461633"/>
                    </a:lnTo>
                    <a:lnTo>
                      <a:pt x="28876" y="1808143"/>
                    </a:lnTo>
                    <a:lnTo>
                      <a:pt x="28876" y="1365380"/>
                    </a:lnTo>
                    <a:lnTo>
                      <a:pt x="154004" y="1346130"/>
                    </a:lnTo>
                    <a:lnTo>
                      <a:pt x="144379" y="518357"/>
                    </a:lnTo>
                    <a:lnTo>
                      <a:pt x="0" y="508732"/>
                    </a:lnTo>
                    <a:lnTo>
                      <a:pt x="9626" y="0"/>
                    </a:lnTo>
                    <a:close/>
                  </a:path>
                </a:pathLst>
              </a:custGeom>
              <a:solidFill>
                <a:schemeClr val="bg1"/>
              </a:solidFill>
              <a:ln w="317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1" name="Gerade Verbindung mit Pfeil 10"/>
              <p:cNvCxnSpPr>
                <a:endCxn id="8" idx="1"/>
              </p:cNvCxnSpPr>
              <p:nvPr/>
            </p:nvCxnSpPr>
            <p:spPr>
              <a:xfrm flipV="1">
                <a:off x="5784782" y="1220609"/>
                <a:ext cx="1567852" cy="11425"/>
              </a:xfrm>
              <a:prstGeom prst="straightConnector1">
                <a:avLst/>
              </a:prstGeom>
              <a:ln w="571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Gerade Verbindung mit Pfeil 11"/>
              <p:cNvCxnSpPr/>
              <p:nvPr/>
            </p:nvCxnSpPr>
            <p:spPr>
              <a:xfrm flipV="1">
                <a:off x="8375948" y="1215854"/>
                <a:ext cx="652549" cy="4756"/>
              </a:xfrm>
              <a:prstGeom prst="straightConnector1">
                <a:avLst/>
              </a:prstGeom>
              <a:ln w="571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Gerade Verbindung mit Pfeil 13"/>
              <p:cNvCxnSpPr/>
              <p:nvPr/>
            </p:nvCxnSpPr>
            <p:spPr>
              <a:xfrm flipV="1">
                <a:off x="5784782" y="3362034"/>
                <a:ext cx="3243715" cy="11426"/>
              </a:xfrm>
              <a:prstGeom prst="straightConnector1">
                <a:avLst/>
              </a:prstGeom>
              <a:ln w="571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Freihandform 17"/>
              <p:cNvSpPr/>
              <p:nvPr/>
            </p:nvSpPr>
            <p:spPr>
              <a:xfrm>
                <a:off x="5813658" y="2281187"/>
                <a:ext cx="4283242" cy="2348565"/>
              </a:xfrm>
              <a:custGeom>
                <a:avLst/>
                <a:gdLst>
                  <a:gd name="connsiteX0" fmla="*/ 4543124 w 4803006"/>
                  <a:gd name="connsiteY0" fmla="*/ 0 h 2348565"/>
                  <a:gd name="connsiteX1" fmla="*/ 4803006 w 4803006"/>
                  <a:gd name="connsiteY1" fmla="*/ 0 h 2348565"/>
                  <a:gd name="connsiteX2" fmla="*/ 4803006 w 4803006"/>
                  <a:gd name="connsiteY2" fmla="*/ 2348565 h 2348565"/>
                  <a:gd name="connsiteX3" fmla="*/ 0 w 4803006"/>
                  <a:gd name="connsiteY3" fmla="*/ 2348565 h 2348565"/>
                  <a:gd name="connsiteX4" fmla="*/ 0 w 4803006"/>
                  <a:gd name="connsiteY4" fmla="*/ 1722922 h 2348565"/>
                  <a:gd name="connsiteX0" fmla="*/ 4733897 w 4993779"/>
                  <a:gd name="connsiteY0" fmla="*/ 0 h 2348565"/>
                  <a:gd name="connsiteX1" fmla="*/ 4993779 w 4993779"/>
                  <a:gd name="connsiteY1" fmla="*/ 0 h 2348565"/>
                  <a:gd name="connsiteX2" fmla="*/ 4993779 w 4993779"/>
                  <a:gd name="connsiteY2" fmla="*/ 2348565 h 2348565"/>
                  <a:gd name="connsiteX3" fmla="*/ 190773 w 4993779"/>
                  <a:gd name="connsiteY3" fmla="*/ 2348565 h 2348565"/>
                  <a:gd name="connsiteX4" fmla="*/ 0 w 4993779"/>
                  <a:gd name="connsiteY4" fmla="*/ 2338939 h 2348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93779" h="2348565">
                    <a:moveTo>
                      <a:pt x="4733897" y="0"/>
                    </a:moveTo>
                    <a:lnTo>
                      <a:pt x="4993779" y="0"/>
                    </a:lnTo>
                    <a:lnTo>
                      <a:pt x="4993779" y="2348565"/>
                    </a:lnTo>
                    <a:lnTo>
                      <a:pt x="190773" y="2348565"/>
                    </a:lnTo>
                    <a:lnTo>
                      <a:pt x="0" y="2338939"/>
                    </a:lnTo>
                  </a:path>
                </a:pathLst>
              </a:custGeom>
              <a:noFill/>
              <a:ln w="50800">
                <a:solidFill>
                  <a:srgbClr val="FF0000"/>
                </a:solidFill>
                <a:tailEnd type="triangle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20" name="Gerade Verbindung mit Pfeil 19"/>
              <p:cNvCxnSpPr>
                <a:endCxn id="7" idx="0"/>
              </p:cNvCxnSpPr>
              <p:nvPr/>
            </p:nvCxnSpPr>
            <p:spPr>
              <a:xfrm>
                <a:off x="6591788" y="1226321"/>
                <a:ext cx="0" cy="643798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Gerade Verbindung mit Pfeil 20"/>
              <p:cNvCxnSpPr/>
              <p:nvPr/>
            </p:nvCxnSpPr>
            <p:spPr>
              <a:xfrm>
                <a:off x="6598292" y="2729662"/>
                <a:ext cx="0" cy="643798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Rechteck 21"/>
              <p:cNvSpPr/>
              <p:nvPr/>
            </p:nvSpPr>
            <p:spPr>
              <a:xfrm>
                <a:off x="4743725" y="1087964"/>
                <a:ext cx="1054239" cy="235956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Rechteck 22"/>
              <p:cNvSpPr/>
              <p:nvPr/>
            </p:nvSpPr>
            <p:spPr>
              <a:xfrm>
                <a:off x="4743724" y="1303799"/>
                <a:ext cx="1054239" cy="235956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Rechteck 23"/>
              <p:cNvSpPr/>
              <p:nvPr/>
            </p:nvSpPr>
            <p:spPr>
              <a:xfrm>
                <a:off x="4743723" y="1542122"/>
                <a:ext cx="1054239" cy="235956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Rechteck 24"/>
              <p:cNvSpPr/>
              <p:nvPr/>
            </p:nvSpPr>
            <p:spPr>
              <a:xfrm>
                <a:off x="4743723" y="1778841"/>
                <a:ext cx="1054239" cy="235956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Rechteck 25"/>
              <p:cNvSpPr/>
              <p:nvPr/>
            </p:nvSpPr>
            <p:spPr>
              <a:xfrm>
                <a:off x="4743725" y="1994375"/>
                <a:ext cx="1054239" cy="235956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Rechteck 26"/>
              <p:cNvSpPr/>
              <p:nvPr/>
            </p:nvSpPr>
            <p:spPr>
              <a:xfrm>
                <a:off x="4743724" y="2210210"/>
                <a:ext cx="1054239" cy="235956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Rechteck 27"/>
              <p:cNvSpPr/>
              <p:nvPr/>
            </p:nvSpPr>
            <p:spPr>
              <a:xfrm>
                <a:off x="4743723" y="2448533"/>
                <a:ext cx="1054239" cy="235956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Rechteck 28"/>
              <p:cNvSpPr/>
              <p:nvPr/>
            </p:nvSpPr>
            <p:spPr>
              <a:xfrm>
                <a:off x="4743723" y="2685252"/>
                <a:ext cx="1054239" cy="235956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Rechteck 29"/>
              <p:cNvSpPr/>
              <p:nvPr/>
            </p:nvSpPr>
            <p:spPr>
              <a:xfrm>
                <a:off x="4743722" y="2896392"/>
                <a:ext cx="1054239" cy="235956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Rechteck 30"/>
              <p:cNvSpPr/>
              <p:nvPr/>
            </p:nvSpPr>
            <p:spPr>
              <a:xfrm>
                <a:off x="4743721" y="3112227"/>
                <a:ext cx="1054239" cy="235956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Rechteck 31"/>
              <p:cNvSpPr/>
              <p:nvPr/>
            </p:nvSpPr>
            <p:spPr>
              <a:xfrm>
                <a:off x="4743720" y="3350550"/>
                <a:ext cx="1054239" cy="235956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Rechteck 32"/>
              <p:cNvSpPr/>
              <p:nvPr/>
            </p:nvSpPr>
            <p:spPr>
              <a:xfrm>
                <a:off x="4743720" y="3587269"/>
                <a:ext cx="1054239" cy="235956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Rechteck 33"/>
              <p:cNvSpPr/>
              <p:nvPr/>
            </p:nvSpPr>
            <p:spPr>
              <a:xfrm>
                <a:off x="4736336" y="3820897"/>
                <a:ext cx="1054239" cy="235956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Rechteck 34"/>
              <p:cNvSpPr/>
              <p:nvPr/>
            </p:nvSpPr>
            <p:spPr>
              <a:xfrm>
                <a:off x="4736335" y="4036732"/>
                <a:ext cx="1054239" cy="235956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Rechteck 35"/>
              <p:cNvSpPr/>
              <p:nvPr/>
            </p:nvSpPr>
            <p:spPr>
              <a:xfrm>
                <a:off x="4736334" y="4275055"/>
                <a:ext cx="1054239" cy="235956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Rechteck 36"/>
              <p:cNvSpPr/>
              <p:nvPr/>
            </p:nvSpPr>
            <p:spPr>
              <a:xfrm>
                <a:off x="4736334" y="4511774"/>
                <a:ext cx="1054239" cy="235956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Rechteck 37"/>
              <p:cNvSpPr/>
              <p:nvPr/>
            </p:nvSpPr>
            <p:spPr>
              <a:xfrm>
                <a:off x="8723503" y="3989564"/>
                <a:ext cx="1054239" cy="235956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Rechteck 39"/>
              <p:cNvSpPr/>
              <p:nvPr/>
            </p:nvSpPr>
            <p:spPr>
              <a:xfrm>
                <a:off x="4472711" y="617761"/>
                <a:ext cx="5787819" cy="4618382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" name="Gruppieren 12"/>
            <p:cNvGrpSpPr/>
            <p:nvPr/>
          </p:nvGrpSpPr>
          <p:grpSpPr>
            <a:xfrm>
              <a:off x="6314173" y="866274"/>
              <a:ext cx="1018341" cy="3609474"/>
              <a:chOff x="4572000" y="1251284"/>
              <a:chExt cx="1018341" cy="3609474"/>
            </a:xfrm>
          </p:grpSpPr>
          <p:sp>
            <p:nvSpPr>
              <p:cNvPr id="41" name="Rechteck 40"/>
              <p:cNvSpPr/>
              <p:nvPr/>
            </p:nvSpPr>
            <p:spPr>
              <a:xfrm>
                <a:off x="4572000" y="1251284"/>
                <a:ext cx="1018341" cy="3609474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Textfeld 9"/>
              <p:cNvSpPr txBox="1"/>
              <p:nvPr/>
            </p:nvSpPr>
            <p:spPr>
              <a:xfrm rot="16200000">
                <a:off x="3919533" y="2257345"/>
                <a:ext cx="2227685" cy="5657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/>
                  <a:t>Decoder</a:t>
                </a:r>
                <a:endParaRPr lang="de-DE" dirty="0"/>
              </a:p>
            </p:txBody>
          </p:sp>
        </p:grpSp>
        <p:grpSp>
          <p:nvGrpSpPr>
            <p:cNvPr id="15" name="Gruppieren 14"/>
            <p:cNvGrpSpPr/>
            <p:nvPr/>
          </p:nvGrpSpPr>
          <p:grpSpPr>
            <a:xfrm>
              <a:off x="5293202" y="866274"/>
              <a:ext cx="1018341" cy="3609474"/>
              <a:chOff x="3551029" y="1251284"/>
              <a:chExt cx="1018341" cy="3609474"/>
            </a:xfrm>
          </p:grpSpPr>
          <p:sp>
            <p:nvSpPr>
              <p:cNvPr id="42" name="Rechteck 41"/>
              <p:cNvSpPr/>
              <p:nvPr/>
            </p:nvSpPr>
            <p:spPr>
              <a:xfrm>
                <a:off x="3551029" y="1251284"/>
                <a:ext cx="1018341" cy="3609474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Textfeld 42"/>
              <p:cNvSpPr txBox="1"/>
              <p:nvPr/>
            </p:nvSpPr>
            <p:spPr>
              <a:xfrm rot="16200000">
                <a:off x="2938927" y="2437690"/>
                <a:ext cx="2227685" cy="9901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 err="1" smtClean="0"/>
                  <a:t>Instruction</a:t>
                </a:r>
                <a:r>
                  <a:rPr lang="de-DE" dirty="0" smtClean="0"/>
                  <a:t> </a:t>
                </a:r>
                <a:r>
                  <a:rPr lang="de-DE" dirty="0" err="1" smtClean="0"/>
                  <a:t>Fetch</a:t>
                </a:r>
                <a:r>
                  <a:rPr lang="de-DE" dirty="0" smtClean="0"/>
                  <a:t> Unit</a:t>
                </a:r>
                <a:endParaRPr lang="de-DE" dirty="0"/>
              </a:p>
            </p:txBody>
          </p:sp>
        </p:grpSp>
        <p:grpSp>
          <p:nvGrpSpPr>
            <p:cNvPr id="17" name="Gruppieren 16"/>
            <p:cNvGrpSpPr/>
            <p:nvPr/>
          </p:nvGrpSpPr>
          <p:grpSpPr>
            <a:xfrm>
              <a:off x="5293202" y="4475748"/>
              <a:ext cx="6266737" cy="1010653"/>
              <a:chOff x="3551029" y="4860758"/>
              <a:chExt cx="6266737" cy="1010653"/>
            </a:xfrm>
          </p:grpSpPr>
          <p:sp>
            <p:nvSpPr>
              <p:cNvPr id="44" name="Rechteck 43"/>
              <p:cNvSpPr/>
              <p:nvPr/>
            </p:nvSpPr>
            <p:spPr>
              <a:xfrm>
                <a:off x="3551029" y="4860758"/>
                <a:ext cx="6266737" cy="1010653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Textfeld 15"/>
              <p:cNvSpPr txBox="1"/>
              <p:nvPr/>
            </p:nvSpPr>
            <p:spPr>
              <a:xfrm>
                <a:off x="5350842" y="5086072"/>
                <a:ext cx="2878646" cy="5610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 smtClean="0"/>
                  <a:t>Memory Interface</a:t>
                </a:r>
                <a:endParaRPr lang="de-DE" dirty="0"/>
              </a:p>
            </p:txBody>
          </p:sp>
        </p:grpSp>
        <p:grpSp>
          <p:nvGrpSpPr>
            <p:cNvPr id="45" name="Gruppieren 44"/>
            <p:cNvGrpSpPr/>
            <p:nvPr/>
          </p:nvGrpSpPr>
          <p:grpSpPr>
            <a:xfrm>
              <a:off x="3980920" y="866273"/>
              <a:ext cx="1018341" cy="4620127"/>
              <a:chOff x="3551029" y="1251284"/>
              <a:chExt cx="1018341" cy="3609474"/>
            </a:xfrm>
          </p:grpSpPr>
          <p:sp>
            <p:nvSpPr>
              <p:cNvPr id="46" name="Rechteck 45"/>
              <p:cNvSpPr/>
              <p:nvPr/>
            </p:nvSpPr>
            <p:spPr>
              <a:xfrm>
                <a:off x="3551029" y="1251284"/>
                <a:ext cx="1018341" cy="3609474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Textfeld 46"/>
              <p:cNvSpPr txBox="1"/>
              <p:nvPr/>
            </p:nvSpPr>
            <p:spPr>
              <a:xfrm rot="16200000">
                <a:off x="2938927" y="2649861"/>
                <a:ext cx="2227685" cy="5657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/>
                  <a:t>NVIC</a:t>
                </a:r>
                <a:endParaRPr lang="de-DE" dirty="0"/>
              </a:p>
            </p:txBody>
          </p:sp>
        </p:grpSp>
      </p:grpSp>
      <p:sp>
        <p:nvSpPr>
          <p:cNvPr id="48" name="Rechteck 47"/>
          <p:cNvSpPr/>
          <p:nvPr/>
        </p:nvSpPr>
        <p:spPr>
          <a:xfrm>
            <a:off x="4995511" y="4539599"/>
            <a:ext cx="4947383" cy="61582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Bus Interconnect (Bus Matrix) </a:t>
            </a:r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49" name="Gerade Verbindung mit Pfeil 48"/>
          <p:cNvCxnSpPr/>
          <p:nvPr/>
        </p:nvCxnSpPr>
        <p:spPr>
          <a:xfrm>
            <a:off x="6102418" y="3711792"/>
            <a:ext cx="0" cy="827807"/>
          </a:xfrm>
          <a:prstGeom prst="straightConnector1">
            <a:avLst/>
          </a:prstGeom>
          <a:ln w="6032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Gerade Verbindung mit Pfeil 49"/>
          <p:cNvCxnSpPr/>
          <p:nvPr/>
        </p:nvCxnSpPr>
        <p:spPr>
          <a:xfrm>
            <a:off x="8581846" y="3711791"/>
            <a:ext cx="0" cy="827807"/>
          </a:xfrm>
          <a:prstGeom prst="straightConnector1">
            <a:avLst/>
          </a:prstGeom>
          <a:ln w="6032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feld 50"/>
          <p:cNvSpPr txBox="1"/>
          <p:nvPr/>
        </p:nvSpPr>
        <p:spPr>
          <a:xfrm>
            <a:off x="6104598" y="3943257"/>
            <a:ext cx="15911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Instruction</a:t>
            </a:r>
            <a:r>
              <a:rPr lang="de-DE" dirty="0" smtClean="0"/>
              <a:t> Bus</a:t>
            </a:r>
            <a:endParaRPr lang="de-DE" dirty="0"/>
          </a:p>
        </p:txBody>
      </p:sp>
      <p:sp>
        <p:nvSpPr>
          <p:cNvPr id="52" name="Textfeld 51"/>
          <p:cNvSpPr txBox="1"/>
          <p:nvPr/>
        </p:nvSpPr>
        <p:spPr>
          <a:xfrm>
            <a:off x="8587000" y="3921571"/>
            <a:ext cx="10100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Data Bus</a:t>
            </a:r>
            <a:endParaRPr lang="de-DE" dirty="0"/>
          </a:p>
        </p:txBody>
      </p:sp>
      <p:sp>
        <p:nvSpPr>
          <p:cNvPr id="53" name="Rechteck 52"/>
          <p:cNvSpPr/>
          <p:nvPr/>
        </p:nvSpPr>
        <p:spPr>
          <a:xfrm>
            <a:off x="4831882" y="490888"/>
            <a:ext cx="5236143" cy="4793381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" name="Google Shape;17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594367" y="3476393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Textfeld 53"/>
          <p:cNvSpPr txBox="1"/>
          <p:nvPr/>
        </p:nvSpPr>
        <p:spPr>
          <a:xfrm>
            <a:off x="4831882" y="97310"/>
            <a:ext cx="5032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ARM Cortex M3</a:t>
            </a:r>
            <a:endParaRPr lang="de-DE" sz="2400" dirty="0"/>
          </a:p>
        </p:txBody>
      </p:sp>
      <p:pic>
        <p:nvPicPr>
          <p:cNvPr id="19" name="Audio 1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9269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880"/>
    </mc:Choice>
    <mc:Fallback>
      <p:transition spd="slow" advTm="188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4|14.4|16.8|37.5|27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6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9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8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0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1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7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2.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8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859</Words>
  <Application>Microsoft Office PowerPoint</Application>
  <PresentationFormat>Breitbild</PresentationFormat>
  <Paragraphs>420</Paragraphs>
  <Slides>26</Slides>
  <Notes>0</Notes>
  <HiddenSlides>0</HiddenSlides>
  <MMClips>26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26</vt:i4>
      </vt:variant>
    </vt:vector>
  </HeadingPairs>
  <TitlesOfParts>
    <vt:vector size="30" baseType="lpstr">
      <vt:lpstr>Arial</vt:lpstr>
      <vt:lpstr>Calibri</vt:lpstr>
      <vt:lpstr>Calibri Light</vt:lpstr>
      <vt:lpstr>Office Theme</vt:lpstr>
      <vt:lpstr>STM32 Blockdiagramm</vt:lpstr>
      <vt:lpstr>STM32 Blockdiagramm</vt:lpstr>
      <vt:lpstr>STM32 Blockdiagramm</vt:lpstr>
      <vt:lpstr>STM32 Blockdiagramm</vt:lpstr>
      <vt:lpstr>STM32 Blockdiagramm</vt:lpstr>
      <vt:lpstr>STM32 Blockdiagramm</vt:lpstr>
      <vt:lpstr>STM32 Blockdiagramm</vt:lpstr>
      <vt:lpstr>STM32 Blockdiagramm</vt:lpstr>
      <vt:lpstr>STM32 Blockdiagramm</vt:lpstr>
      <vt:lpstr>STM32 Blockdiagramm</vt:lpstr>
      <vt:lpstr>STM32 Blockdiagramm</vt:lpstr>
      <vt:lpstr>STM32 Blockdiagramm</vt:lpstr>
      <vt:lpstr>STM32 Blockdiagramm</vt:lpstr>
      <vt:lpstr>STM32 Blockdiagramm</vt:lpstr>
      <vt:lpstr>STM32 Blockdiagramm</vt:lpstr>
      <vt:lpstr>STM32 Blockdiagramm</vt:lpstr>
      <vt:lpstr>STM32 Blockdiagramm</vt:lpstr>
      <vt:lpstr>STM32 Blockdiagramm</vt:lpstr>
      <vt:lpstr>STM32 Blockdiagramm</vt:lpstr>
      <vt:lpstr>STM32 Blockdiagramm</vt:lpstr>
      <vt:lpstr>STM32 Blockdiagramm</vt:lpstr>
      <vt:lpstr>STM32 Blockdiagramm</vt:lpstr>
      <vt:lpstr>STM32 Blockdiagramm</vt:lpstr>
      <vt:lpstr>STM32 Blockdiagramm</vt:lpstr>
      <vt:lpstr>STM32 Blockdiagramm</vt:lpstr>
      <vt:lpstr>STM32 Blockdiagramm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STM32 Blockdiagramm</dc:title>
  <dc:creator>Jörg Sturm</dc:creator>
  <cp:lastModifiedBy>Jörg Sturm</cp:lastModifiedBy>
  <cp:revision>16</cp:revision>
  <dcterms:created xsi:type="dcterms:W3CDTF">2020-07-07T13:11:25Z</dcterms:created>
  <dcterms:modified xsi:type="dcterms:W3CDTF">2020-07-07T16:45:56Z</dcterms:modified>
</cp:coreProperties>
</file>